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76" r:id="rId7"/>
    <p:sldId id="261" r:id="rId8"/>
    <p:sldId id="274" r:id="rId9"/>
    <p:sldId id="286" r:id="rId10"/>
    <p:sldId id="287" r:id="rId11"/>
    <p:sldId id="288" r:id="rId12"/>
    <p:sldId id="296" r:id="rId13"/>
    <p:sldId id="297" r:id="rId14"/>
    <p:sldId id="298" r:id="rId15"/>
    <p:sldId id="299" r:id="rId16"/>
    <p:sldId id="300" r:id="rId17"/>
    <p:sldId id="301" r:id="rId18"/>
    <p:sldId id="302" r:id="rId19"/>
    <p:sldId id="304" r:id="rId20"/>
    <p:sldId id="303" r:id="rId21"/>
    <p:sldId id="308" r:id="rId22"/>
    <p:sldId id="305" r:id="rId23"/>
    <p:sldId id="306" r:id="rId24"/>
    <p:sldId id="307" r:id="rId25"/>
    <p:sldId id="289" r:id="rId26"/>
    <p:sldId id="290" r:id="rId27"/>
    <p:sldId id="292" r:id="rId28"/>
    <p:sldId id="291" r:id="rId29"/>
    <p:sldId id="293" r:id="rId30"/>
    <p:sldId id="294" r:id="rId31"/>
    <p:sldId id="295" r:id="rId32"/>
    <p:sldId id="285"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smtClean="0">
                <a:solidFill>
                  <a:srgbClr val="0000FF"/>
                </a:solidFill>
              </a:rPr>
              <a:t>Courbe</a:t>
            </a:r>
            <a:r>
              <a:rPr lang="en-US" dirty="0" smtClean="0">
                <a:solidFill>
                  <a:srgbClr val="0000FF"/>
                </a:solidFill>
              </a:rPr>
              <a:t> des performances de la surveillance </a:t>
            </a:r>
            <a:r>
              <a:rPr lang="en-US" dirty="0" err="1" smtClean="0">
                <a:solidFill>
                  <a:srgbClr val="0000FF"/>
                </a:solidFill>
              </a:rPr>
              <a:t>prénatale</a:t>
            </a:r>
            <a:endParaRPr lang="en-US" dirty="0">
              <a:solidFill>
                <a:srgbClr val="0000FF"/>
              </a:solidFill>
            </a:endParaRPr>
          </a:p>
        </c:rich>
      </c:tx>
      <c:layout/>
      <c:overlay val="0"/>
    </c:title>
    <c:autoTitleDeleted val="0"/>
    <c:plotArea>
      <c:layout/>
      <c:lineChart>
        <c:grouping val="standard"/>
        <c:varyColors val="0"/>
        <c:ser>
          <c:idx val="0"/>
          <c:order val="0"/>
          <c:tx>
            <c:strRef>
              <c:f>Feuil1!$B$1</c:f>
              <c:strCache>
                <c:ptCount val="1"/>
                <c:pt idx="0">
                  <c:v>%</c:v>
                </c:pt>
              </c:strCache>
            </c:strRef>
          </c:tx>
          <c:cat>
            <c:strRef>
              <c:f>Feuil1!$A$2:$A$7</c:f>
              <c:strCache>
                <c:ptCount val="6"/>
                <c:pt idx="0">
                  <c:v>Population cible</c:v>
                </c:pt>
                <c:pt idx="1">
                  <c:v>Disponibilité</c:v>
                </c:pt>
                <c:pt idx="2">
                  <c:v>Utilisation</c:v>
                </c:pt>
                <c:pt idx="3">
                  <c:v>Consultation précoce</c:v>
                </c:pt>
                <c:pt idx="4">
                  <c:v>Couverture adéquate</c:v>
                </c:pt>
                <c:pt idx="5">
                  <c:v>Couverture de qualité</c:v>
                </c:pt>
              </c:strCache>
            </c:strRef>
          </c:cat>
          <c:val>
            <c:numRef>
              <c:f>Feuil1!$B$2:$B$7</c:f>
              <c:numCache>
                <c:formatCode>General</c:formatCode>
                <c:ptCount val="6"/>
              </c:numCache>
            </c:numRef>
          </c:val>
          <c:smooth val="0"/>
        </c:ser>
        <c:dLbls>
          <c:showLegendKey val="0"/>
          <c:showVal val="0"/>
          <c:showCatName val="0"/>
          <c:showSerName val="0"/>
          <c:showPercent val="0"/>
          <c:showBubbleSize val="0"/>
        </c:dLbls>
        <c:marker val="1"/>
        <c:smooth val="0"/>
        <c:axId val="7505064"/>
        <c:axId val="159023960"/>
      </c:lineChart>
      <c:catAx>
        <c:axId val="7505064"/>
        <c:scaling>
          <c:orientation val="minMax"/>
        </c:scaling>
        <c:delete val="0"/>
        <c:axPos val="b"/>
        <c:numFmt formatCode="General" sourceLinked="0"/>
        <c:majorTickMark val="out"/>
        <c:minorTickMark val="none"/>
        <c:tickLblPos val="nextTo"/>
        <c:crossAx val="159023960"/>
        <c:crosses val="autoZero"/>
        <c:auto val="1"/>
        <c:lblAlgn val="ctr"/>
        <c:lblOffset val="100"/>
        <c:noMultiLvlLbl val="0"/>
      </c:catAx>
      <c:valAx>
        <c:axId val="159023960"/>
        <c:scaling>
          <c:orientation val="minMax"/>
        </c:scaling>
        <c:delete val="0"/>
        <c:axPos val="l"/>
        <c:majorGridlines/>
        <c:numFmt formatCode="General" sourceLinked="1"/>
        <c:majorTickMark val="out"/>
        <c:minorTickMark val="none"/>
        <c:tickLblPos val="nextTo"/>
        <c:crossAx val="7505064"/>
        <c:crosses val="autoZero"/>
        <c:crossBetween val="between"/>
      </c:valAx>
    </c:plotArea>
    <c:legend>
      <c:legendPos val="r"/>
      <c:layout/>
      <c:overlay val="0"/>
    </c:legend>
    <c:plotVisOnly val="1"/>
    <c:dispBlanksAs val="gap"/>
    <c:showDLblsOverMax val="0"/>
  </c:chart>
  <c:txPr>
    <a:bodyPr/>
    <a:lstStyle/>
    <a:p>
      <a:pPr>
        <a:defRPr sz="1800"/>
      </a:pPr>
      <a:endParaRPr lang="fr-F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11/04/2017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11/04/2017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11/04/2017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11/04/2017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11/04/2017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11/04/2017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11/04/2017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11/04/2017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11/04/2017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11/04/2017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11/04/2017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11/04/2017</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28605"/>
            <a:ext cx="7772400" cy="1357321"/>
          </a:xfrm>
        </p:spPr>
        <p:txBody>
          <a:bodyPr>
            <a:normAutofit fontScale="90000"/>
          </a:bodyPr>
          <a:lstStyle/>
          <a:p>
            <a:r>
              <a:rPr lang="fr-FR" dirty="0" smtClean="0"/>
              <a:t> </a:t>
            </a:r>
            <a:r>
              <a:rPr lang="fr-FR" sz="4000" b="1" dirty="0" err="1" smtClean="0">
                <a:solidFill>
                  <a:srgbClr val="FF0000"/>
                </a:solidFill>
              </a:rPr>
              <a:t>Vèmes</a:t>
            </a:r>
            <a:r>
              <a:rPr lang="fr-FR" sz="4000" dirty="0" smtClean="0">
                <a:solidFill>
                  <a:srgbClr val="FF0000"/>
                </a:solidFill>
              </a:rPr>
              <a:t> </a:t>
            </a:r>
            <a:r>
              <a:rPr lang="fr-FR" sz="4000" b="1" dirty="0" smtClean="0">
                <a:solidFill>
                  <a:srgbClr val="FF0000"/>
                </a:solidFill>
              </a:rPr>
              <a:t>Journées Nationales de Santé de Base de Mahdia</a:t>
            </a:r>
            <a:endParaRPr lang="fr-FR" sz="4000" dirty="0">
              <a:solidFill>
                <a:srgbClr val="FF0000"/>
              </a:solidFill>
            </a:endParaRPr>
          </a:p>
        </p:txBody>
      </p:sp>
      <p:sp>
        <p:nvSpPr>
          <p:cNvPr id="3" name="Sous-titre 2"/>
          <p:cNvSpPr>
            <a:spLocks noGrp="1"/>
          </p:cNvSpPr>
          <p:nvPr>
            <p:ph type="subTitle" idx="1"/>
          </p:nvPr>
        </p:nvSpPr>
        <p:spPr>
          <a:xfrm>
            <a:off x="428596" y="2000240"/>
            <a:ext cx="8429684" cy="4572032"/>
          </a:xfrm>
        </p:spPr>
        <p:txBody>
          <a:bodyPr>
            <a:normAutofit fontScale="85000" lnSpcReduction="20000"/>
          </a:bodyPr>
          <a:lstStyle/>
          <a:p>
            <a:r>
              <a:rPr lang="fr-FR" sz="4200" b="1" dirty="0" smtClean="0">
                <a:solidFill>
                  <a:srgbClr val="002060"/>
                </a:solidFill>
              </a:rPr>
              <a:t>Outil d’évaluation et de micro-planification</a:t>
            </a:r>
          </a:p>
          <a:p>
            <a:r>
              <a:rPr lang="fr-FR" b="1" dirty="0" smtClean="0">
                <a:solidFill>
                  <a:srgbClr val="FF0000"/>
                </a:solidFill>
              </a:rPr>
              <a:t>Dr </a:t>
            </a:r>
            <a:r>
              <a:rPr lang="fr-FR" b="1" dirty="0" err="1" smtClean="0">
                <a:solidFill>
                  <a:srgbClr val="FF0000"/>
                </a:solidFill>
              </a:rPr>
              <a:t>Amiche</a:t>
            </a:r>
            <a:r>
              <a:rPr lang="fr-FR" b="1" dirty="0" smtClean="0">
                <a:solidFill>
                  <a:srgbClr val="FF0000"/>
                </a:solidFill>
              </a:rPr>
              <a:t> </a:t>
            </a:r>
            <a:r>
              <a:rPr lang="fr-FR" b="1" dirty="0" err="1" smtClean="0">
                <a:solidFill>
                  <a:srgbClr val="FF0000"/>
                </a:solidFill>
              </a:rPr>
              <a:t>Rafika</a:t>
            </a:r>
            <a:endParaRPr lang="fr-FR" b="1" dirty="0" smtClean="0">
              <a:solidFill>
                <a:srgbClr val="FF0000"/>
              </a:solidFill>
            </a:endParaRPr>
          </a:p>
          <a:p>
            <a:r>
              <a:rPr lang="fr-FR" b="1" dirty="0" err="1" smtClean="0">
                <a:solidFill>
                  <a:srgbClr val="FF0000"/>
                </a:solidFill>
              </a:rPr>
              <a:t>Boussema</a:t>
            </a:r>
            <a:r>
              <a:rPr lang="fr-FR" b="1" dirty="0" smtClean="0">
                <a:solidFill>
                  <a:srgbClr val="FF0000"/>
                </a:solidFill>
              </a:rPr>
              <a:t> </a:t>
            </a:r>
            <a:r>
              <a:rPr lang="fr-FR" b="1" dirty="0" err="1" smtClean="0">
                <a:solidFill>
                  <a:srgbClr val="FF0000"/>
                </a:solidFill>
              </a:rPr>
              <a:t>Hajer</a:t>
            </a:r>
            <a:r>
              <a:rPr lang="fr-FR" b="1" dirty="0" smtClean="0">
                <a:solidFill>
                  <a:srgbClr val="FF0000"/>
                </a:solidFill>
              </a:rPr>
              <a:t> </a:t>
            </a:r>
          </a:p>
          <a:p>
            <a:endParaRPr lang="fr-FR" b="1" dirty="0" smtClean="0">
              <a:solidFill>
                <a:srgbClr val="0000FF"/>
              </a:solidFill>
            </a:endParaRPr>
          </a:p>
          <a:p>
            <a:endParaRPr lang="fr-FR" b="1" dirty="0" smtClean="0">
              <a:solidFill>
                <a:srgbClr val="0000FF"/>
              </a:solidFill>
            </a:endParaRPr>
          </a:p>
          <a:p>
            <a:endParaRPr lang="fr-FR" b="1" dirty="0" smtClean="0">
              <a:solidFill>
                <a:srgbClr val="0000FF"/>
              </a:solidFill>
            </a:endParaRPr>
          </a:p>
          <a:p>
            <a:endParaRPr lang="fr-FR" b="1" dirty="0" smtClean="0">
              <a:solidFill>
                <a:srgbClr val="FF0000"/>
              </a:solidFill>
            </a:endParaRPr>
          </a:p>
          <a:p>
            <a:endParaRPr lang="fr-FR" b="1" dirty="0" smtClean="0">
              <a:solidFill>
                <a:srgbClr val="FF0000"/>
              </a:solidFill>
            </a:endParaRPr>
          </a:p>
          <a:p>
            <a:endParaRPr lang="fr-FR" b="1" dirty="0" smtClean="0">
              <a:solidFill>
                <a:srgbClr val="FF0000"/>
              </a:solidFill>
            </a:endParaRPr>
          </a:p>
          <a:p>
            <a:r>
              <a:rPr lang="fr-FR" b="1" dirty="0" smtClean="0">
                <a:solidFill>
                  <a:srgbClr val="FF0000"/>
                </a:solidFill>
              </a:rPr>
              <a:t>Mahdia 13 avril 2017</a:t>
            </a:r>
          </a:p>
          <a:p>
            <a:endParaRPr lang="fr-FR" b="1" dirty="0">
              <a:solidFill>
                <a:srgbClr val="0000FF"/>
              </a:solidFill>
            </a:endParaRPr>
          </a:p>
        </p:txBody>
      </p:sp>
      <p:pic>
        <p:nvPicPr>
          <p:cNvPr id="17410" name="Picture 2" descr="Résultat de recherche d'images pour &quot;outil d'évaluation et de micro-planification&quot;"/>
          <p:cNvPicPr>
            <a:picLocks noChangeAspect="1" noChangeArrowheads="1"/>
          </p:cNvPicPr>
          <p:nvPr/>
        </p:nvPicPr>
        <p:blipFill>
          <a:blip r:embed="rId2" cstate="print"/>
          <a:srcRect/>
          <a:stretch>
            <a:fillRect/>
          </a:stretch>
        </p:blipFill>
        <p:spPr bwMode="auto">
          <a:xfrm>
            <a:off x="500034" y="3643315"/>
            <a:ext cx="8215370" cy="19288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1784"/>
            <a:ext cx="8229600" cy="1143000"/>
          </a:xfrm>
        </p:spPr>
        <p:txBody>
          <a:bodyPr/>
          <a:lstStyle/>
          <a:p>
            <a:r>
              <a:rPr lang="fr-FR" b="1" dirty="0" smtClean="0">
                <a:solidFill>
                  <a:srgbClr val="FF0000"/>
                </a:solidFill>
              </a:rPr>
              <a:t>La première étape</a:t>
            </a:r>
            <a:endParaRPr lang="fr-FR" b="1" dirty="0">
              <a:solidFill>
                <a:srgbClr val="FF0000"/>
              </a:solidFill>
            </a:endParaRPr>
          </a:p>
        </p:txBody>
      </p:sp>
      <p:sp>
        <p:nvSpPr>
          <p:cNvPr id="3" name="Espace réservé du contenu 2"/>
          <p:cNvSpPr>
            <a:spLocks noGrp="1"/>
          </p:cNvSpPr>
          <p:nvPr>
            <p:ph idx="1"/>
          </p:nvPr>
        </p:nvSpPr>
        <p:spPr>
          <a:xfrm>
            <a:off x="214282" y="1600200"/>
            <a:ext cx="8715436" cy="4972072"/>
          </a:xfrm>
        </p:spPr>
        <p:txBody>
          <a:bodyPr/>
          <a:lstStyle/>
          <a:p>
            <a:r>
              <a:rPr lang="fr-FR" dirty="0" smtClean="0"/>
              <a:t>Identification de l’équipe de santé au niveau du CSB</a:t>
            </a:r>
          </a:p>
          <a:p>
            <a:pPr lvl="1"/>
            <a:r>
              <a:rPr lang="fr-FR" dirty="0" smtClean="0"/>
              <a:t>Nom du Médecin(s)</a:t>
            </a:r>
          </a:p>
          <a:p>
            <a:pPr lvl="1"/>
            <a:r>
              <a:rPr lang="fr-FR" dirty="0" smtClean="0"/>
              <a:t>Noms des infirmiers (surveillants….)</a:t>
            </a:r>
          </a:p>
          <a:p>
            <a:pPr lvl="1"/>
            <a:r>
              <a:rPr lang="fr-FR" dirty="0" smtClean="0"/>
              <a:t>Nom de la sage femme (SSB, ONFP)</a:t>
            </a:r>
          </a:p>
          <a:p>
            <a:pPr lvl="1"/>
            <a:r>
              <a:rPr lang="fr-FR" dirty="0" smtClean="0"/>
              <a:t>Autres personnels de santé</a:t>
            </a:r>
          </a:p>
          <a:p>
            <a:r>
              <a:rPr lang="fr-FR" dirty="0" smtClean="0"/>
              <a:t>Identification et répartition des tâches</a:t>
            </a:r>
          </a:p>
          <a:p>
            <a:r>
              <a:rPr lang="fr-FR" dirty="0" smtClean="0"/>
              <a:t>Rythmicité des consultations/ semaine</a:t>
            </a:r>
          </a:p>
          <a:p>
            <a:pPr lvl="1"/>
            <a:endParaRPr lang="fr-FR" dirty="0" smtClean="0"/>
          </a:p>
          <a:p>
            <a:pPr lvl="1"/>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Calcul des données de base</a:t>
            </a:r>
            <a:endParaRPr lang="fr-FR" b="1" dirty="0">
              <a:solidFill>
                <a:srgbClr val="FF0000"/>
              </a:solidFill>
            </a:endParaRPr>
          </a:p>
        </p:txBody>
      </p:sp>
      <p:sp>
        <p:nvSpPr>
          <p:cNvPr id="3" name="Espace réservé du contenu 2"/>
          <p:cNvSpPr>
            <a:spLocks noGrp="1"/>
          </p:cNvSpPr>
          <p:nvPr>
            <p:ph idx="1"/>
          </p:nvPr>
        </p:nvSpPr>
        <p:spPr>
          <a:xfrm>
            <a:off x="214282" y="1214422"/>
            <a:ext cx="8715436" cy="5429288"/>
          </a:xfrm>
        </p:spPr>
        <p:txBody>
          <a:bodyPr>
            <a:normAutofit fontScale="92500"/>
          </a:bodyPr>
          <a:lstStyle/>
          <a:p>
            <a:pPr marL="514350" indent="-514350">
              <a:buFont typeface="+mj-lt"/>
              <a:buAutoNum type="arabicPeriod"/>
            </a:pPr>
            <a:r>
              <a:rPr lang="fr-FR" b="1" dirty="0" smtClean="0"/>
              <a:t>Population de la zone de drainage du CSB; (Nb des femmes enceintes)</a:t>
            </a:r>
            <a:r>
              <a:rPr lang="fr-FR" dirty="0" smtClean="0"/>
              <a:t>,</a:t>
            </a:r>
          </a:p>
          <a:p>
            <a:pPr lvl="1"/>
            <a:r>
              <a:rPr lang="fr-FR" dirty="0" smtClean="0"/>
              <a:t>Taux de natalité régional</a:t>
            </a:r>
          </a:p>
          <a:p>
            <a:pPr lvl="1"/>
            <a:r>
              <a:rPr lang="fr-FR" dirty="0" smtClean="0"/>
              <a:t>Nombre de femmes enceintes vivant dans la zone de drainage du CSB durant l’année d’étude et ayant terminé leur grossesse au moment de l’exercice d’évaluation (Exemple: si l’exercice a eu lieu en janvier de cette année, les femmes ciblées par cette évaluation sont celles inscrites sur le registre de périnatalité entre le 1</a:t>
            </a:r>
            <a:r>
              <a:rPr lang="fr-FR" baseline="30000" dirty="0" smtClean="0"/>
              <a:t>er</a:t>
            </a:r>
            <a:r>
              <a:rPr lang="fr-FR" dirty="0" smtClean="0"/>
              <a:t> janvier au 30 juin  de l’année précédente(6 premiers mois 2016).</a:t>
            </a:r>
          </a:p>
          <a:p>
            <a:pPr lvl="1"/>
            <a:r>
              <a:rPr lang="fr-FR" dirty="0" smtClean="0"/>
              <a:t>Nombre de femmes enceintes =</a:t>
            </a:r>
          </a:p>
          <a:p>
            <a:pPr lvl="1">
              <a:buNone/>
            </a:pPr>
            <a:r>
              <a:rPr lang="fr-FR" sz="3000" dirty="0" smtClean="0"/>
              <a:t>             </a:t>
            </a:r>
            <a:r>
              <a:rPr lang="fr-FR" sz="3000" b="1" i="1" dirty="0" smtClean="0">
                <a:solidFill>
                  <a:srgbClr val="0000FF"/>
                </a:solidFill>
              </a:rPr>
              <a:t>Population Totale x Taux de natalité x 1,1                         </a:t>
            </a:r>
          </a:p>
          <a:p>
            <a:pPr lvl="1">
              <a:buNone/>
            </a:pPr>
            <a:endParaRPr lang="fr-FR" dirty="0" smtClean="0"/>
          </a:p>
          <a:p>
            <a:endParaRPr lang="fr-FR" dirty="0"/>
          </a:p>
        </p:txBody>
      </p:sp>
      <p:sp>
        <p:nvSpPr>
          <p:cNvPr id="4" name="Rectangle 3"/>
          <p:cNvSpPr/>
          <p:nvPr/>
        </p:nvSpPr>
        <p:spPr>
          <a:xfrm>
            <a:off x="1571604" y="6072206"/>
            <a:ext cx="7072362" cy="571504"/>
          </a:xfrm>
          <a:prstGeom prst="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600200"/>
            <a:ext cx="8786874" cy="4972072"/>
          </a:xfrm>
        </p:spPr>
        <p:txBody>
          <a:bodyPr/>
          <a:lstStyle/>
          <a:p>
            <a:r>
              <a:rPr lang="fr-FR" dirty="0" smtClean="0"/>
              <a:t>Si on va travailler sur 6 mois, nous divisons la population des femmes enceintes /2 </a:t>
            </a:r>
          </a:p>
          <a:p>
            <a:pPr>
              <a:buNone/>
            </a:pPr>
            <a:r>
              <a:rPr lang="fr-FR" b="1" u="sng" dirty="0" smtClean="0">
                <a:solidFill>
                  <a:srgbClr val="0000FF"/>
                </a:solidFill>
              </a:rPr>
              <a:t>Population totale x taux de natalité x 1,1</a:t>
            </a:r>
          </a:p>
          <a:p>
            <a:pPr algn="ctr">
              <a:buNone/>
            </a:pPr>
            <a:r>
              <a:rPr lang="fr-FR" b="1" dirty="0" smtClean="0">
                <a:solidFill>
                  <a:srgbClr val="0000FF"/>
                </a:solidFill>
              </a:rPr>
              <a:t>2</a:t>
            </a:r>
          </a:p>
          <a:p>
            <a:pPr>
              <a:buNone/>
            </a:pPr>
            <a:r>
              <a:rPr lang="fr-FR" dirty="0" smtClean="0"/>
              <a:t>Sur la courbe, la valeur de la population cible est représentée par le point 100%.</a:t>
            </a:r>
            <a:endParaRPr lang="fr-FR" dirty="0"/>
          </a:p>
        </p:txBody>
      </p:sp>
      <p:sp>
        <p:nvSpPr>
          <p:cNvPr id="4" name="Titre 1"/>
          <p:cNvSpPr>
            <a:spLocks noGrp="1"/>
          </p:cNvSpPr>
          <p:nvPr>
            <p:ph type="title"/>
          </p:nvPr>
        </p:nvSpPr>
        <p:spPr/>
        <p:txBody>
          <a:bodyPr/>
          <a:lstStyle/>
          <a:p>
            <a:r>
              <a:rPr lang="fr-FR" b="1" dirty="0" smtClean="0">
                <a:solidFill>
                  <a:srgbClr val="FF0000"/>
                </a:solidFill>
              </a:rPr>
              <a:t>Calcul des données de base</a:t>
            </a:r>
            <a:endParaRPr lang="fr-FR" b="1" dirty="0">
              <a:solidFill>
                <a:srgbClr val="FF0000"/>
              </a:solidFill>
            </a:endParaRPr>
          </a:p>
        </p:txBody>
      </p:sp>
      <p:sp>
        <p:nvSpPr>
          <p:cNvPr id="5" name="Rectangle 4"/>
          <p:cNvSpPr/>
          <p:nvPr/>
        </p:nvSpPr>
        <p:spPr>
          <a:xfrm>
            <a:off x="214282" y="2714620"/>
            <a:ext cx="7929618" cy="1214446"/>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600200"/>
            <a:ext cx="8715436" cy="4972072"/>
          </a:xfrm>
        </p:spPr>
        <p:txBody>
          <a:bodyPr/>
          <a:lstStyle/>
          <a:p>
            <a:pPr>
              <a:buNone/>
            </a:pPr>
            <a:r>
              <a:rPr lang="fr-FR" b="1" dirty="0" smtClean="0"/>
              <a:t>2. La disponibilité :</a:t>
            </a:r>
          </a:p>
          <a:p>
            <a:pPr>
              <a:buNone/>
            </a:pPr>
            <a:r>
              <a:rPr lang="fr-FR" dirty="0" smtClean="0"/>
              <a:t>Le nombre de séances réalisées/ nombre de séances prévues durant la période d’étude multiplié par 100 (en %)</a:t>
            </a:r>
          </a:p>
          <a:p>
            <a:pPr>
              <a:buNone/>
            </a:pPr>
            <a:r>
              <a:rPr lang="fr-FR" dirty="0" smtClean="0"/>
              <a:t>			</a:t>
            </a:r>
            <a:r>
              <a:rPr lang="fr-FR" b="1" dirty="0" smtClean="0">
                <a:solidFill>
                  <a:srgbClr val="0000FF"/>
                </a:solidFill>
              </a:rPr>
              <a:t>Nb de séances réalisées</a:t>
            </a:r>
          </a:p>
          <a:p>
            <a:pPr>
              <a:buNone/>
            </a:pPr>
            <a:r>
              <a:rPr lang="fr-FR" b="1" dirty="0" smtClean="0">
                <a:solidFill>
                  <a:srgbClr val="0000FF"/>
                </a:solidFill>
              </a:rPr>
              <a:t>Disponibilité = --------------------------------- X 100</a:t>
            </a:r>
          </a:p>
          <a:p>
            <a:pPr>
              <a:buNone/>
            </a:pPr>
            <a:r>
              <a:rPr lang="fr-FR" dirty="0" smtClean="0"/>
              <a:t>			</a:t>
            </a:r>
            <a:r>
              <a:rPr lang="fr-FR" b="1" dirty="0" smtClean="0">
                <a:solidFill>
                  <a:srgbClr val="0000FF"/>
                </a:solidFill>
              </a:rPr>
              <a:t>Nb séances prévues – Nb Jours fériés</a:t>
            </a:r>
            <a:endParaRPr lang="fr-FR" b="1" dirty="0">
              <a:solidFill>
                <a:srgbClr val="0000FF"/>
              </a:solidFill>
            </a:endParaRPr>
          </a:p>
        </p:txBody>
      </p:sp>
      <p:sp>
        <p:nvSpPr>
          <p:cNvPr id="4" name="Titre 1"/>
          <p:cNvSpPr>
            <a:spLocks noGrp="1"/>
          </p:cNvSpPr>
          <p:nvPr>
            <p:ph type="title"/>
          </p:nvPr>
        </p:nvSpPr>
        <p:spPr/>
        <p:txBody>
          <a:bodyPr/>
          <a:lstStyle/>
          <a:p>
            <a:r>
              <a:rPr lang="fr-FR" b="1" dirty="0" smtClean="0">
                <a:solidFill>
                  <a:srgbClr val="FF0000"/>
                </a:solidFill>
              </a:rPr>
              <a:t>Calcul des données de base</a:t>
            </a:r>
            <a:endParaRPr lang="fr-FR" b="1" dirty="0">
              <a:solidFill>
                <a:srgbClr val="FF0000"/>
              </a:solidFill>
            </a:endParaRPr>
          </a:p>
        </p:txBody>
      </p:sp>
      <p:sp>
        <p:nvSpPr>
          <p:cNvPr id="5" name="Rectangle 4"/>
          <p:cNvSpPr/>
          <p:nvPr/>
        </p:nvSpPr>
        <p:spPr>
          <a:xfrm>
            <a:off x="214282" y="3857628"/>
            <a:ext cx="8358246" cy="2357454"/>
          </a:xfrm>
          <a:prstGeom prst="rect">
            <a:avLst/>
          </a:prstGeom>
          <a:solidFill>
            <a:schemeClr val="accent1">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600200"/>
            <a:ext cx="8715436" cy="5043510"/>
          </a:xfrm>
        </p:spPr>
        <p:txBody>
          <a:bodyPr>
            <a:normAutofit/>
          </a:bodyPr>
          <a:lstStyle/>
          <a:p>
            <a:pPr>
              <a:buNone/>
            </a:pPr>
            <a:r>
              <a:rPr lang="fr-FR" sz="3500" b="1" dirty="0" smtClean="0"/>
              <a:t>3</a:t>
            </a:r>
            <a:r>
              <a:rPr lang="fr-FR" b="1" dirty="0" smtClean="0"/>
              <a:t>. </a:t>
            </a:r>
            <a:r>
              <a:rPr lang="fr-FR" sz="3500" b="1" dirty="0" smtClean="0"/>
              <a:t>L’utilisation :</a:t>
            </a:r>
          </a:p>
          <a:p>
            <a:pPr>
              <a:buNone/>
            </a:pPr>
            <a:r>
              <a:rPr lang="fr-FR" dirty="0" smtClean="0"/>
              <a:t>La proportion des femmes enceintes habitant dans la zone de drainage du centre qui ont utilisé le service prénatal durant la période d’étude (en %)</a:t>
            </a:r>
          </a:p>
          <a:p>
            <a:pPr>
              <a:buNone/>
            </a:pPr>
            <a:r>
              <a:rPr lang="fr-FR" dirty="0" smtClean="0"/>
              <a:t>			</a:t>
            </a:r>
            <a:r>
              <a:rPr lang="fr-FR" b="1" dirty="0" smtClean="0">
                <a:solidFill>
                  <a:srgbClr val="0000FF"/>
                </a:solidFill>
              </a:rPr>
              <a:t>Nb de FE ayant bénéficié au moins 			d’une consultation prénatale </a:t>
            </a:r>
          </a:p>
          <a:p>
            <a:pPr>
              <a:buNone/>
            </a:pPr>
            <a:r>
              <a:rPr lang="fr-FR" b="1" dirty="0" smtClean="0">
                <a:solidFill>
                  <a:srgbClr val="0000FF"/>
                </a:solidFill>
              </a:rPr>
              <a:t>Utilisation = -------------------------------------------X 100</a:t>
            </a:r>
          </a:p>
          <a:p>
            <a:pPr>
              <a:buNone/>
            </a:pPr>
            <a:r>
              <a:rPr lang="fr-FR" b="1" dirty="0" smtClean="0">
                <a:solidFill>
                  <a:srgbClr val="0000FF"/>
                </a:solidFill>
              </a:rPr>
              <a:t>				Population cible</a:t>
            </a:r>
            <a:endParaRPr lang="fr-FR" b="1" dirty="0">
              <a:solidFill>
                <a:srgbClr val="0000FF"/>
              </a:solidFill>
            </a:endParaRPr>
          </a:p>
        </p:txBody>
      </p:sp>
      <p:sp>
        <p:nvSpPr>
          <p:cNvPr id="4" name="Titre 1"/>
          <p:cNvSpPr>
            <a:spLocks noGrp="1"/>
          </p:cNvSpPr>
          <p:nvPr>
            <p:ph type="title"/>
          </p:nvPr>
        </p:nvSpPr>
        <p:spPr/>
        <p:txBody>
          <a:bodyPr/>
          <a:lstStyle/>
          <a:p>
            <a:r>
              <a:rPr lang="fr-FR" b="1" dirty="0" smtClean="0">
                <a:solidFill>
                  <a:srgbClr val="FF0000"/>
                </a:solidFill>
              </a:rPr>
              <a:t>Calcul des données de base</a:t>
            </a:r>
            <a:endParaRPr lang="fr-FR" b="1" dirty="0">
              <a:solidFill>
                <a:srgbClr val="FF0000"/>
              </a:solidFill>
            </a:endParaRPr>
          </a:p>
        </p:txBody>
      </p:sp>
      <p:sp>
        <p:nvSpPr>
          <p:cNvPr id="5" name="Rectangle 4"/>
          <p:cNvSpPr/>
          <p:nvPr/>
        </p:nvSpPr>
        <p:spPr>
          <a:xfrm>
            <a:off x="214282" y="3857628"/>
            <a:ext cx="8643998" cy="2786082"/>
          </a:xfrm>
          <a:prstGeom prst="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357298"/>
            <a:ext cx="8715436" cy="5214974"/>
          </a:xfrm>
        </p:spPr>
        <p:txBody>
          <a:bodyPr>
            <a:normAutofit/>
          </a:bodyPr>
          <a:lstStyle/>
          <a:p>
            <a:pPr>
              <a:buNone/>
            </a:pPr>
            <a:r>
              <a:rPr lang="fr-FR" b="1" dirty="0" smtClean="0"/>
              <a:t>4. La première visite précoce :</a:t>
            </a:r>
          </a:p>
          <a:p>
            <a:pPr>
              <a:buNone/>
            </a:pPr>
            <a:r>
              <a:rPr lang="fr-FR" dirty="0" smtClean="0"/>
              <a:t>La proportion des femmes enceintes habitant dans la zone de drainage du centre qui se sont présentées à la consultation prénatale dès le premier trimestre de leur grossesse(en %).</a:t>
            </a:r>
          </a:p>
          <a:p>
            <a:pPr>
              <a:buNone/>
            </a:pPr>
            <a:endParaRPr lang="fr-FR" dirty="0" smtClean="0"/>
          </a:p>
          <a:p>
            <a:pPr>
              <a:buNone/>
            </a:pPr>
            <a:r>
              <a:rPr lang="fr-FR" dirty="0" smtClean="0"/>
              <a:t>			</a:t>
            </a:r>
            <a:r>
              <a:rPr lang="fr-FR" sz="2800" b="1" dirty="0" smtClean="0">
                <a:solidFill>
                  <a:srgbClr val="0000FF"/>
                </a:solidFill>
              </a:rPr>
              <a:t>Nb FE consultant au 1</a:t>
            </a:r>
            <a:r>
              <a:rPr lang="fr-FR" sz="2800" b="1" baseline="30000" dirty="0" smtClean="0">
                <a:solidFill>
                  <a:srgbClr val="0000FF"/>
                </a:solidFill>
              </a:rPr>
              <a:t>er</a:t>
            </a:r>
            <a:r>
              <a:rPr lang="fr-FR" sz="2800" b="1" dirty="0" smtClean="0">
                <a:solidFill>
                  <a:srgbClr val="0000FF"/>
                </a:solidFill>
              </a:rPr>
              <a:t> trimestre  </a:t>
            </a:r>
          </a:p>
          <a:p>
            <a:pPr>
              <a:buNone/>
            </a:pPr>
            <a:r>
              <a:rPr lang="fr-FR" sz="2800" b="1" dirty="0" smtClean="0">
                <a:solidFill>
                  <a:srgbClr val="0000FF"/>
                </a:solidFill>
              </a:rPr>
              <a:t>Visite précoce = ----------------------------------------X 100</a:t>
            </a:r>
          </a:p>
          <a:p>
            <a:pPr>
              <a:buNone/>
            </a:pPr>
            <a:r>
              <a:rPr lang="fr-FR" sz="2800" b="1" dirty="0" smtClean="0">
                <a:solidFill>
                  <a:srgbClr val="0000FF"/>
                </a:solidFill>
              </a:rPr>
              <a:t>				Population cible</a:t>
            </a:r>
            <a:endParaRPr lang="fr-FR" sz="2800" b="1" dirty="0">
              <a:solidFill>
                <a:srgbClr val="0000FF"/>
              </a:solidFill>
            </a:endParaRPr>
          </a:p>
        </p:txBody>
      </p:sp>
      <p:sp>
        <p:nvSpPr>
          <p:cNvPr id="4" name="Titre 1"/>
          <p:cNvSpPr>
            <a:spLocks noGrp="1"/>
          </p:cNvSpPr>
          <p:nvPr>
            <p:ph type="title"/>
          </p:nvPr>
        </p:nvSpPr>
        <p:spPr/>
        <p:txBody>
          <a:bodyPr/>
          <a:lstStyle/>
          <a:p>
            <a:r>
              <a:rPr lang="fr-FR" b="1" dirty="0" smtClean="0">
                <a:solidFill>
                  <a:srgbClr val="FF0000"/>
                </a:solidFill>
              </a:rPr>
              <a:t>Calcul des données de base</a:t>
            </a:r>
            <a:endParaRPr lang="fr-FR" b="1" dirty="0">
              <a:solidFill>
                <a:srgbClr val="FF0000"/>
              </a:solidFill>
            </a:endParaRPr>
          </a:p>
        </p:txBody>
      </p:sp>
      <p:sp>
        <p:nvSpPr>
          <p:cNvPr id="5" name="Rectangle 4"/>
          <p:cNvSpPr/>
          <p:nvPr/>
        </p:nvSpPr>
        <p:spPr>
          <a:xfrm>
            <a:off x="285720" y="4357694"/>
            <a:ext cx="7929618" cy="2071702"/>
          </a:xfrm>
          <a:prstGeom prst="rect">
            <a:avLst/>
          </a:pr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14422"/>
            <a:ext cx="9144000" cy="5357850"/>
          </a:xfrm>
        </p:spPr>
        <p:txBody>
          <a:bodyPr>
            <a:normAutofit fontScale="92500" lnSpcReduction="10000"/>
          </a:bodyPr>
          <a:lstStyle/>
          <a:p>
            <a:pPr>
              <a:buNone/>
            </a:pPr>
            <a:r>
              <a:rPr lang="fr-FR" sz="3800" b="1" dirty="0" smtClean="0"/>
              <a:t>5. Couverture adéquate :</a:t>
            </a:r>
          </a:p>
          <a:p>
            <a:pPr>
              <a:buNone/>
            </a:pPr>
            <a:r>
              <a:rPr lang="fr-FR" dirty="0" smtClean="0"/>
              <a:t>La proportion des femmes enceintes de la localité, ayant terminé leur grossesse et qui ont consulté 5 fois durant la grossesse en respectant le calendrier prénatal préconisé par le programme national de périnatalité. (en %)</a:t>
            </a:r>
          </a:p>
          <a:p>
            <a:pPr>
              <a:buNone/>
            </a:pPr>
            <a:r>
              <a:rPr lang="fr-FR" dirty="0" smtClean="0"/>
              <a:t>Le calendrier prénatal: 1</a:t>
            </a:r>
            <a:r>
              <a:rPr lang="fr-FR" baseline="30000" dirty="0" smtClean="0"/>
              <a:t>er</a:t>
            </a:r>
            <a:r>
              <a:rPr lang="fr-FR" dirty="0" smtClean="0"/>
              <a:t> trimestre, 4</a:t>
            </a:r>
            <a:r>
              <a:rPr lang="fr-FR" baseline="30000" dirty="0" smtClean="0"/>
              <a:t>ème</a:t>
            </a:r>
            <a:r>
              <a:rPr lang="fr-FR" dirty="0" smtClean="0"/>
              <a:t> mois, 6</a:t>
            </a:r>
            <a:r>
              <a:rPr lang="fr-FR" baseline="30000" dirty="0" smtClean="0"/>
              <a:t>ème</a:t>
            </a:r>
            <a:r>
              <a:rPr lang="fr-FR" dirty="0" smtClean="0"/>
              <a:t> mois, 8</a:t>
            </a:r>
            <a:r>
              <a:rPr lang="fr-FR" baseline="30000" dirty="0" smtClean="0"/>
              <a:t>ème</a:t>
            </a:r>
            <a:r>
              <a:rPr lang="fr-FR" dirty="0" smtClean="0"/>
              <a:t> et 9</a:t>
            </a:r>
            <a:r>
              <a:rPr lang="fr-FR" baseline="30000" dirty="0" smtClean="0"/>
              <a:t>ème</a:t>
            </a:r>
            <a:r>
              <a:rPr lang="fr-FR" dirty="0" smtClean="0"/>
              <a:t> mois.</a:t>
            </a:r>
          </a:p>
          <a:p>
            <a:pPr>
              <a:buNone/>
            </a:pPr>
            <a:r>
              <a:rPr lang="fr-FR" dirty="0" smtClean="0"/>
              <a:t>			 </a:t>
            </a:r>
            <a:r>
              <a:rPr lang="fr-FR" sz="2800" b="1" dirty="0" smtClean="0">
                <a:solidFill>
                  <a:srgbClr val="0000FF"/>
                </a:solidFill>
              </a:rPr>
              <a:t>Nb FE ayant respecté le calendrier du suivi PN  </a:t>
            </a:r>
          </a:p>
          <a:p>
            <a:pPr>
              <a:buNone/>
            </a:pPr>
            <a:r>
              <a:rPr lang="fr-FR" sz="2800" b="1" dirty="0" smtClean="0">
                <a:solidFill>
                  <a:srgbClr val="0000FF"/>
                </a:solidFill>
              </a:rPr>
              <a:t>Respect du calendrier = ------------------------------------------------X 100</a:t>
            </a:r>
          </a:p>
          <a:p>
            <a:pPr>
              <a:buNone/>
            </a:pPr>
            <a:r>
              <a:rPr lang="fr-FR" sz="2800" b="1" dirty="0" smtClean="0">
                <a:solidFill>
                  <a:srgbClr val="0000FF"/>
                </a:solidFill>
              </a:rPr>
              <a:t>				Population cible</a:t>
            </a:r>
            <a:endParaRPr lang="fr-FR" sz="2800" b="1" dirty="0">
              <a:solidFill>
                <a:srgbClr val="0000FF"/>
              </a:solidFill>
            </a:endParaRPr>
          </a:p>
        </p:txBody>
      </p:sp>
      <p:sp>
        <p:nvSpPr>
          <p:cNvPr id="4" name="Titre 1"/>
          <p:cNvSpPr>
            <a:spLocks noGrp="1"/>
          </p:cNvSpPr>
          <p:nvPr>
            <p:ph type="title"/>
          </p:nvPr>
        </p:nvSpPr>
        <p:spPr>
          <a:xfrm>
            <a:off x="457200" y="274638"/>
            <a:ext cx="8229600" cy="868346"/>
          </a:xfrm>
        </p:spPr>
        <p:txBody>
          <a:bodyPr/>
          <a:lstStyle/>
          <a:p>
            <a:r>
              <a:rPr lang="fr-FR" b="1" dirty="0" smtClean="0">
                <a:solidFill>
                  <a:srgbClr val="FF0000"/>
                </a:solidFill>
              </a:rPr>
              <a:t>Calcul des données de base</a:t>
            </a:r>
            <a:endParaRPr lang="fr-FR" b="1" dirty="0">
              <a:solidFill>
                <a:srgbClr val="FF0000"/>
              </a:solidFill>
            </a:endParaRPr>
          </a:p>
        </p:txBody>
      </p:sp>
      <p:sp>
        <p:nvSpPr>
          <p:cNvPr id="5" name="Rectangle 4"/>
          <p:cNvSpPr/>
          <p:nvPr/>
        </p:nvSpPr>
        <p:spPr>
          <a:xfrm>
            <a:off x="0" y="4857760"/>
            <a:ext cx="9144000" cy="1714512"/>
          </a:xfrm>
          <a:prstGeom prst="rect">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600200"/>
            <a:ext cx="8715436" cy="5114948"/>
          </a:xfrm>
        </p:spPr>
        <p:txBody>
          <a:bodyPr>
            <a:normAutofit/>
          </a:bodyPr>
          <a:lstStyle/>
          <a:p>
            <a:pPr>
              <a:buNone/>
            </a:pPr>
            <a:r>
              <a:rPr lang="fr-FR" b="1" dirty="0" smtClean="0"/>
              <a:t>6. Prise en charge de qualité :</a:t>
            </a:r>
          </a:p>
          <a:p>
            <a:pPr>
              <a:buNone/>
            </a:pPr>
            <a:r>
              <a:rPr lang="fr-FR" dirty="0" smtClean="0"/>
              <a:t>Pour juger de la qualité de la prise en charge des FE adéquatement suivies, vous aurez besoin de consulter le registre de consultation prénatale, la fiche de consultation PN et le dossier commun.</a:t>
            </a:r>
          </a:p>
          <a:p>
            <a:pPr>
              <a:buNone/>
            </a:pPr>
            <a:r>
              <a:rPr lang="fr-FR" dirty="0" smtClean="0"/>
              <a:t>Une consultation prénatale est jugée de qualité quand les </a:t>
            </a:r>
            <a:r>
              <a:rPr lang="fr-FR" b="1" dirty="0" smtClean="0"/>
              <a:t>7 critères </a:t>
            </a:r>
            <a:r>
              <a:rPr lang="fr-FR" dirty="0" smtClean="0"/>
              <a:t>suivants sont remplis:</a:t>
            </a:r>
          </a:p>
        </p:txBody>
      </p:sp>
      <p:sp>
        <p:nvSpPr>
          <p:cNvPr id="4" name="Titre 1"/>
          <p:cNvSpPr>
            <a:spLocks noGrp="1"/>
          </p:cNvSpPr>
          <p:nvPr>
            <p:ph type="title"/>
          </p:nvPr>
        </p:nvSpPr>
        <p:spPr/>
        <p:txBody>
          <a:bodyPr/>
          <a:lstStyle/>
          <a:p>
            <a:r>
              <a:rPr lang="fr-FR" b="1" dirty="0" smtClean="0">
                <a:solidFill>
                  <a:srgbClr val="FF0000"/>
                </a:solidFill>
              </a:rPr>
              <a:t>Calcul des données de base</a:t>
            </a:r>
            <a:endParaRPr lang="fr-FR" b="1"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47861"/>
            <a:ext cx="9144000" cy="5577483"/>
          </a:xfrm>
        </p:spPr>
        <p:txBody>
          <a:bodyPr>
            <a:noAutofit/>
          </a:bodyPr>
          <a:lstStyle/>
          <a:p>
            <a:pPr>
              <a:buNone/>
            </a:pPr>
            <a:r>
              <a:rPr lang="fr-FR" sz="2400" b="1" dirty="0" smtClean="0"/>
              <a:t>6. Prise en charge de qualité :</a:t>
            </a:r>
            <a:r>
              <a:rPr lang="fr-FR" sz="2400" b="1" dirty="0" smtClean="0">
                <a:solidFill>
                  <a:srgbClr val="FF0000"/>
                </a:solidFill>
              </a:rPr>
              <a:t> </a:t>
            </a:r>
            <a:r>
              <a:rPr lang="fr-FR" sz="2400" b="1" dirty="0" smtClean="0">
                <a:solidFill>
                  <a:srgbClr val="0000FF"/>
                </a:solidFill>
              </a:rPr>
              <a:t>Les 7 critères :</a:t>
            </a:r>
          </a:p>
          <a:p>
            <a:pPr>
              <a:buNone/>
            </a:pPr>
            <a:r>
              <a:rPr lang="fr-FR" sz="2400" dirty="0" smtClean="0"/>
              <a:t>1</a:t>
            </a:r>
            <a:r>
              <a:rPr lang="fr-FR" sz="2400" baseline="30000" dirty="0" smtClean="0"/>
              <a:t>er</a:t>
            </a:r>
            <a:r>
              <a:rPr lang="fr-FR" sz="2400" dirty="0" smtClean="0"/>
              <a:t>: Groupe sanguin, âge et taille de la femme ont été enregistrés sur le dossier commun</a:t>
            </a:r>
          </a:p>
          <a:p>
            <a:pPr>
              <a:buNone/>
            </a:pPr>
            <a:r>
              <a:rPr lang="fr-FR" sz="2400" dirty="0" smtClean="0"/>
              <a:t>2</a:t>
            </a:r>
            <a:r>
              <a:rPr lang="fr-FR" sz="2400" baseline="30000" dirty="0" smtClean="0"/>
              <a:t>ème</a:t>
            </a:r>
            <a:r>
              <a:rPr lang="fr-FR" sz="2400" dirty="0" smtClean="0"/>
              <a:t>: A chaque consultation, le poids, TA, Glycosurie et Albuminurie doivent être mentionnés sur la fiche de consultation prénatale.</a:t>
            </a:r>
          </a:p>
          <a:p>
            <a:pPr>
              <a:buNone/>
            </a:pPr>
            <a:r>
              <a:rPr lang="fr-FR" sz="2400" dirty="0" smtClean="0"/>
              <a:t>3</a:t>
            </a:r>
            <a:r>
              <a:rPr lang="fr-FR" sz="2400" baseline="30000" dirty="0" smtClean="0"/>
              <a:t>ème</a:t>
            </a:r>
            <a:r>
              <a:rPr lang="fr-FR" sz="2400" dirty="0" smtClean="0"/>
              <a:t>: La femme a bénéficié d’au moins un examen médical avec une auscultation cardio-pulmonaire.</a:t>
            </a:r>
          </a:p>
          <a:p>
            <a:pPr>
              <a:buNone/>
            </a:pPr>
            <a:r>
              <a:rPr lang="fr-FR" sz="2400" dirty="0" smtClean="0"/>
              <a:t>4</a:t>
            </a:r>
            <a:r>
              <a:rPr lang="fr-FR" sz="2400" baseline="30000" dirty="0" smtClean="0"/>
              <a:t>ème</a:t>
            </a:r>
            <a:r>
              <a:rPr lang="fr-FR" sz="2400" dirty="0" smtClean="0"/>
              <a:t>: Une conclusion générale sur la grossesse figure sur la fiche prénatale.</a:t>
            </a:r>
          </a:p>
          <a:p>
            <a:pPr>
              <a:buNone/>
            </a:pPr>
            <a:r>
              <a:rPr lang="fr-FR" sz="2400" dirty="0" smtClean="0"/>
              <a:t>5</a:t>
            </a:r>
            <a:r>
              <a:rPr lang="fr-FR" sz="2400" baseline="30000" dirty="0" smtClean="0"/>
              <a:t>ème</a:t>
            </a:r>
            <a:r>
              <a:rPr lang="fr-FR" sz="2400" dirty="0" smtClean="0"/>
              <a:t>: En cas de présence d’un facteur de risque, la femme est répertoriée sur le cahier des grossesses à risque.</a:t>
            </a:r>
          </a:p>
        </p:txBody>
      </p:sp>
      <p:sp>
        <p:nvSpPr>
          <p:cNvPr id="4" name="Titre 1"/>
          <p:cNvSpPr>
            <a:spLocks noGrp="1"/>
          </p:cNvSpPr>
          <p:nvPr>
            <p:ph type="title"/>
          </p:nvPr>
        </p:nvSpPr>
        <p:spPr>
          <a:xfrm>
            <a:off x="457200" y="0"/>
            <a:ext cx="8229600" cy="908720"/>
          </a:xfrm>
        </p:spPr>
        <p:txBody>
          <a:bodyPr>
            <a:normAutofit/>
          </a:bodyPr>
          <a:lstStyle/>
          <a:p>
            <a:r>
              <a:rPr lang="fr-FR" sz="4000" b="1" dirty="0" smtClean="0">
                <a:solidFill>
                  <a:srgbClr val="FF0000"/>
                </a:solidFill>
              </a:rPr>
              <a:t>Calcul des données de base</a:t>
            </a:r>
            <a:endParaRPr lang="fr-FR" sz="4000" b="1"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00108"/>
            <a:ext cx="9144000" cy="5453228"/>
          </a:xfrm>
        </p:spPr>
        <p:txBody>
          <a:bodyPr>
            <a:noAutofit/>
          </a:bodyPr>
          <a:lstStyle/>
          <a:p>
            <a:pPr>
              <a:buNone/>
            </a:pPr>
            <a:r>
              <a:rPr lang="fr-FR" sz="2400" b="1" dirty="0" smtClean="0"/>
              <a:t>6. Prise en charge de qualité :</a:t>
            </a:r>
            <a:r>
              <a:rPr lang="fr-FR" sz="2400" b="1" dirty="0" smtClean="0">
                <a:solidFill>
                  <a:srgbClr val="FF0000"/>
                </a:solidFill>
              </a:rPr>
              <a:t> </a:t>
            </a:r>
            <a:r>
              <a:rPr lang="fr-FR" sz="2400" b="1" dirty="0" smtClean="0">
                <a:solidFill>
                  <a:srgbClr val="0000FF"/>
                </a:solidFill>
              </a:rPr>
              <a:t>Les 7 critères :</a:t>
            </a:r>
          </a:p>
          <a:p>
            <a:pPr>
              <a:buNone/>
            </a:pPr>
            <a:endParaRPr lang="fr-FR" sz="2400" dirty="0" smtClean="0"/>
          </a:p>
          <a:p>
            <a:pPr>
              <a:buNone/>
            </a:pPr>
            <a:r>
              <a:rPr lang="fr-FR" sz="2400" dirty="0" smtClean="0"/>
              <a:t>6</a:t>
            </a:r>
            <a:r>
              <a:rPr lang="fr-FR" sz="2400" baseline="30000" dirty="0" smtClean="0"/>
              <a:t>ème</a:t>
            </a:r>
            <a:r>
              <a:rPr lang="fr-FR" sz="2400" dirty="0" smtClean="0"/>
              <a:t>: En cas de facteur de risque, la CAT qui lui a été appliquée est conforme aux recommandations du programme de périnatalité.</a:t>
            </a:r>
          </a:p>
          <a:p>
            <a:pPr>
              <a:buNone/>
            </a:pPr>
            <a:r>
              <a:rPr lang="fr-FR" sz="2400" dirty="0" smtClean="0"/>
              <a:t>7</a:t>
            </a:r>
            <a:r>
              <a:rPr lang="fr-FR" sz="2400" baseline="30000" dirty="0" smtClean="0"/>
              <a:t>ème</a:t>
            </a:r>
            <a:r>
              <a:rPr lang="fr-FR" sz="2400" dirty="0" smtClean="0"/>
              <a:t>: L’enfant à naître a été notifié « Enfant Protégé contre le tétanos néonatal (EP) » sur le registre </a:t>
            </a:r>
          </a:p>
          <a:p>
            <a:pPr>
              <a:buNone/>
            </a:pPr>
            <a:endParaRPr lang="fr-FR" sz="2400" dirty="0" smtClean="0"/>
          </a:p>
          <a:p>
            <a:pPr>
              <a:buNone/>
            </a:pPr>
            <a:r>
              <a:rPr lang="fr-FR" sz="2400" dirty="0" smtClean="0"/>
              <a:t>Les informations  concernant le 1</a:t>
            </a:r>
            <a:r>
              <a:rPr lang="fr-FR" sz="2400" baseline="30000" dirty="0" smtClean="0"/>
              <a:t>er</a:t>
            </a:r>
            <a:r>
              <a:rPr lang="fr-FR" sz="2400" dirty="0" smtClean="0"/>
              <a:t> critère sont relevées sur le dossier commun. Celle du 7</a:t>
            </a:r>
            <a:r>
              <a:rPr lang="fr-FR" sz="2400" baseline="30000" dirty="0" smtClean="0"/>
              <a:t>ème</a:t>
            </a:r>
            <a:r>
              <a:rPr lang="fr-FR" sz="2400" dirty="0" smtClean="0"/>
              <a:t> critère figure sur le registre pré et postnatal et PF. Le reste des informations est obtenu à partir de la fiche prénatale.</a:t>
            </a:r>
          </a:p>
        </p:txBody>
      </p:sp>
      <p:sp>
        <p:nvSpPr>
          <p:cNvPr id="4" name="Titre 1"/>
          <p:cNvSpPr>
            <a:spLocks noGrp="1"/>
          </p:cNvSpPr>
          <p:nvPr>
            <p:ph type="title"/>
          </p:nvPr>
        </p:nvSpPr>
        <p:spPr>
          <a:xfrm>
            <a:off x="457200" y="0"/>
            <a:ext cx="8229600" cy="1052736"/>
          </a:xfrm>
        </p:spPr>
        <p:txBody>
          <a:bodyPr>
            <a:normAutofit/>
          </a:bodyPr>
          <a:lstStyle/>
          <a:p>
            <a:r>
              <a:rPr lang="fr-FR" sz="4000" b="1" dirty="0" smtClean="0">
                <a:solidFill>
                  <a:srgbClr val="FF0000"/>
                </a:solidFill>
              </a:rPr>
              <a:t>Calcul des données de base</a:t>
            </a:r>
            <a:endParaRPr lang="fr-FR" sz="40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642942"/>
          </a:xfrm>
        </p:spPr>
        <p:txBody>
          <a:bodyPr>
            <a:normAutofit fontScale="90000"/>
          </a:bodyPr>
          <a:lstStyle/>
          <a:p>
            <a:r>
              <a:rPr lang="fr-FR" b="1" dirty="0" smtClean="0">
                <a:solidFill>
                  <a:srgbClr val="FF0000"/>
                </a:solidFill>
              </a:rPr>
              <a:t>PLAN</a:t>
            </a:r>
            <a:r>
              <a:rPr lang="fr-FR" dirty="0" smtClean="0"/>
              <a:t/>
            </a:r>
            <a:br>
              <a:rPr lang="fr-FR" dirty="0" smtClean="0"/>
            </a:br>
            <a:endParaRPr lang="fr-FR" dirty="0"/>
          </a:p>
        </p:txBody>
      </p:sp>
      <p:sp>
        <p:nvSpPr>
          <p:cNvPr id="3" name="Espace réservé du contenu 2"/>
          <p:cNvSpPr>
            <a:spLocks noGrp="1"/>
          </p:cNvSpPr>
          <p:nvPr>
            <p:ph idx="1"/>
          </p:nvPr>
        </p:nvSpPr>
        <p:spPr>
          <a:xfrm>
            <a:off x="214282" y="1000108"/>
            <a:ext cx="8643998" cy="5500726"/>
          </a:xfrm>
        </p:spPr>
        <p:txBody>
          <a:bodyPr/>
          <a:lstStyle/>
          <a:p>
            <a:pPr lvl="0"/>
            <a:r>
              <a:rPr lang="fr-FR" b="1" dirty="0" smtClean="0"/>
              <a:t>Introduction</a:t>
            </a:r>
            <a:endParaRPr lang="fr-FR" sz="2800" b="1" dirty="0" smtClean="0"/>
          </a:p>
          <a:p>
            <a:pPr lvl="0"/>
            <a:r>
              <a:rPr lang="fr-FR" b="1" dirty="0" smtClean="0"/>
              <a:t>Définitions</a:t>
            </a:r>
            <a:endParaRPr lang="fr-FR" sz="2800" b="1" dirty="0" smtClean="0"/>
          </a:p>
          <a:p>
            <a:pPr lvl="0"/>
            <a:r>
              <a:rPr lang="fr-FR" b="1" dirty="0" smtClean="0"/>
              <a:t>Outil  d’évaluation et de micro-planification                  ( O. E . M. P )</a:t>
            </a:r>
            <a:endParaRPr lang="fr-FR" sz="2800" b="1" dirty="0" smtClean="0"/>
          </a:p>
          <a:p>
            <a:pPr lvl="1"/>
            <a:r>
              <a:rPr lang="fr-FR" b="1" dirty="0" smtClean="0"/>
              <a:t>Présentation de l’ OEMP </a:t>
            </a:r>
            <a:endParaRPr lang="fr-FR" sz="2400" b="1" dirty="0" smtClean="0"/>
          </a:p>
          <a:p>
            <a:pPr lvl="1"/>
            <a:r>
              <a:rPr lang="fr-FR" b="1" dirty="0" smtClean="0"/>
              <a:t>Objectifs de l’utilisation de l’ O E M P </a:t>
            </a:r>
            <a:endParaRPr lang="fr-FR" sz="2400" b="1" dirty="0" smtClean="0"/>
          </a:p>
          <a:p>
            <a:pPr lvl="1"/>
            <a:r>
              <a:rPr lang="fr-FR" b="1" dirty="0" smtClean="0"/>
              <a:t>Etapes de l’utilisation de l’O E M P </a:t>
            </a:r>
            <a:endParaRPr lang="fr-FR" sz="2400" b="1" dirty="0" smtClean="0"/>
          </a:p>
          <a:p>
            <a:pPr lvl="0"/>
            <a:r>
              <a:rPr lang="fr-FR" b="1" dirty="0" smtClean="0"/>
              <a:t> Exercice d’application </a:t>
            </a:r>
            <a:endParaRPr lang="fr-FR" sz="2800" b="1" dirty="0" smtClean="0"/>
          </a:p>
          <a:p>
            <a:pPr lvl="0"/>
            <a:r>
              <a:rPr lang="fr-FR" b="1" dirty="0" smtClean="0"/>
              <a:t>Conclusion</a:t>
            </a:r>
            <a:endParaRPr lang="fr-FR" sz="2800" b="1" dirty="0" smtClean="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600200"/>
            <a:ext cx="8858312" cy="5043510"/>
          </a:xfrm>
        </p:spPr>
        <p:txBody>
          <a:bodyPr>
            <a:normAutofit fontScale="92500"/>
          </a:bodyPr>
          <a:lstStyle/>
          <a:p>
            <a:pPr>
              <a:buNone/>
            </a:pPr>
            <a:r>
              <a:rPr lang="fr-FR" b="1" dirty="0" smtClean="0"/>
              <a:t>6. Prise en charge de qualité :</a:t>
            </a:r>
          </a:p>
          <a:p>
            <a:pPr>
              <a:buNone/>
            </a:pPr>
            <a:r>
              <a:rPr lang="fr-FR" dirty="0" smtClean="0"/>
              <a:t>Une consultation prénatale est jugée de qualité quand les 7 critères suivants sont remplis:</a:t>
            </a:r>
          </a:p>
          <a:p>
            <a:pPr>
              <a:buNone/>
            </a:pPr>
            <a:r>
              <a:rPr lang="fr-FR" dirty="0" smtClean="0"/>
              <a:t>La proportion des FE ayant respecté le calendrier prénatal préconisé par le programme national de périnatalité. (en %)ayant les critères </a:t>
            </a:r>
            <a:r>
              <a:rPr lang="fr-FR" dirty="0" err="1" smtClean="0"/>
              <a:t>sus-cités</a:t>
            </a:r>
            <a:r>
              <a:rPr lang="fr-FR" dirty="0" smtClean="0"/>
              <a:t> remplis</a:t>
            </a:r>
          </a:p>
          <a:p>
            <a:pPr>
              <a:buNone/>
            </a:pPr>
            <a:r>
              <a:rPr lang="fr-FR" dirty="0" smtClean="0"/>
              <a:t>			             </a:t>
            </a:r>
            <a:r>
              <a:rPr lang="fr-FR" sz="2800" b="1" dirty="0" smtClean="0">
                <a:solidFill>
                  <a:srgbClr val="0000FF"/>
                </a:solidFill>
              </a:rPr>
              <a:t>Nb FE ayant les 7 critères remplis   </a:t>
            </a:r>
          </a:p>
          <a:p>
            <a:pPr>
              <a:buNone/>
            </a:pPr>
            <a:r>
              <a:rPr lang="fr-FR" sz="2800" b="1" dirty="0" smtClean="0">
                <a:solidFill>
                  <a:srgbClr val="0000FF"/>
                </a:solidFill>
              </a:rPr>
              <a:t>Couverture de qualité= ------------------------------------------X 100</a:t>
            </a:r>
          </a:p>
          <a:p>
            <a:pPr>
              <a:buNone/>
            </a:pPr>
            <a:r>
              <a:rPr lang="fr-FR" sz="2800" b="1" dirty="0" smtClean="0">
                <a:solidFill>
                  <a:srgbClr val="0000FF"/>
                </a:solidFill>
              </a:rPr>
              <a:t>				            Population cible</a:t>
            </a:r>
            <a:endParaRPr lang="fr-FR" sz="2800" b="1" dirty="0">
              <a:solidFill>
                <a:srgbClr val="0000FF"/>
              </a:solidFill>
            </a:endParaRPr>
          </a:p>
        </p:txBody>
      </p:sp>
      <p:sp>
        <p:nvSpPr>
          <p:cNvPr id="4" name="Titre 1"/>
          <p:cNvSpPr>
            <a:spLocks noGrp="1"/>
          </p:cNvSpPr>
          <p:nvPr>
            <p:ph type="title"/>
          </p:nvPr>
        </p:nvSpPr>
        <p:spPr/>
        <p:txBody>
          <a:bodyPr/>
          <a:lstStyle/>
          <a:p>
            <a:r>
              <a:rPr lang="fr-FR" b="1" dirty="0" smtClean="0">
                <a:solidFill>
                  <a:srgbClr val="FF0000"/>
                </a:solidFill>
              </a:rPr>
              <a:t>Calcul des données de base</a:t>
            </a:r>
            <a:endParaRPr lang="fr-FR" b="1" dirty="0">
              <a:solidFill>
                <a:srgbClr val="FF0000"/>
              </a:solidFill>
            </a:endParaRPr>
          </a:p>
        </p:txBody>
      </p:sp>
      <p:sp>
        <p:nvSpPr>
          <p:cNvPr id="6" name="Rectangle 5"/>
          <p:cNvSpPr/>
          <p:nvPr/>
        </p:nvSpPr>
        <p:spPr>
          <a:xfrm>
            <a:off x="214282" y="4643446"/>
            <a:ext cx="8501122" cy="1857388"/>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indicateurs</a:t>
            </a:r>
            <a:endParaRPr lang="fr-FR" b="1" dirty="0">
              <a:solidFill>
                <a:srgbClr val="FF0000"/>
              </a:solidFill>
            </a:endParaRPr>
          </a:p>
        </p:txBody>
      </p:sp>
      <p:sp>
        <p:nvSpPr>
          <p:cNvPr id="3" name="Espace réservé du contenu 2"/>
          <p:cNvSpPr>
            <a:spLocks noGrp="1"/>
          </p:cNvSpPr>
          <p:nvPr>
            <p:ph idx="1"/>
          </p:nvPr>
        </p:nvSpPr>
        <p:spPr/>
        <p:txBody>
          <a:bodyPr/>
          <a:lstStyle/>
          <a:p>
            <a:r>
              <a:rPr lang="fr-FR" dirty="0" smtClean="0"/>
              <a:t>Population cible: ………………….100%</a:t>
            </a:r>
          </a:p>
          <a:p>
            <a:r>
              <a:rPr lang="fr-FR" dirty="0" smtClean="0"/>
              <a:t>Disponibilité: …………………………………... %</a:t>
            </a:r>
          </a:p>
          <a:p>
            <a:r>
              <a:rPr lang="fr-FR" dirty="0" smtClean="0"/>
              <a:t>Utilisation :…………………………………….... %</a:t>
            </a:r>
          </a:p>
          <a:p>
            <a:r>
              <a:rPr lang="fr-FR" dirty="0" smtClean="0"/>
              <a:t>Visite Précoce : ……………………………..…. %</a:t>
            </a:r>
          </a:p>
          <a:p>
            <a:r>
              <a:rPr lang="fr-FR" dirty="0" smtClean="0"/>
              <a:t>Respect du calendrier : …………………….. %</a:t>
            </a:r>
          </a:p>
          <a:p>
            <a:r>
              <a:rPr lang="fr-FR" dirty="0" smtClean="0"/>
              <a:t>Couverture de Qualité : ……………………. %</a:t>
            </a:r>
            <a:endParaRPr lang="fr-FR" dirty="0"/>
          </a:p>
        </p:txBody>
      </p:sp>
    </p:spTree>
    <p:extLst>
      <p:ext uri="{BB962C8B-B14F-4D97-AF65-F5344CB8AC3E}">
        <p14:creationId xmlns:p14="http://schemas.microsoft.com/office/powerpoint/2010/main" val="983308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b="1" dirty="0" smtClean="0">
                <a:solidFill>
                  <a:srgbClr val="FF0000"/>
                </a:solidFill>
              </a:rPr>
              <a:t>Traçage de la courbe</a:t>
            </a:r>
            <a:endParaRPr lang="fr-FR" b="1" dirty="0">
              <a:solidFill>
                <a:srgbClr val="FF0000"/>
              </a:solidFill>
            </a:endParaRPr>
          </a:p>
        </p:txBody>
      </p:sp>
      <p:graphicFrame>
        <p:nvGraphicFramePr>
          <p:cNvPr id="4" name="Espace réservé du contenu 3"/>
          <p:cNvGraphicFramePr>
            <a:graphicFrameLocks noGrp="1"/>
          </p:cNvGraphicFramePr>
          <p:nvPr>
            <p:ph idx="1"/>
          </p:nvPr>
        </p:nvGraphicFramePr>
        <p:xfrm>
          <a:off x="214282" y="1000108"/>
          <a:ext cx="8715436" cy="564360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Etude de la courbe des performances de la surveillance prénatale</a:t>
            </a:r>
            <a:endParaRPr lang="fr-FR" b="1" dirty="0">
              <a:solidFill>
                <a:srgbClr val="FF0000"/>
              </a:solidFill>
            </a:endParaRPr>
          </a:p>
        </p:txBody>
      </p:sp>
      <p:graphicFrame>
        <p:nvGraphicFramePr>
          <p:cNvPr id="4" name="Espace réservé du contenu 3"/>
          <p:cNvGraphicFramePr>
            <a:graphicFrameLocks noGrp="1"/>
          </p:cNvGraphicFramePr>
          <p:nvPr>
            <p:ph idx="1"/>
          </p:nvPr>
        </p:nvGraphicFramePr>
        <p:xfrm>
          <a:off x="-1" y="1600200"/>
          <a:ext cx="9144002" cy="5043510"/>
        </p:xfrm>
        <a:graphic>
          <a:graphicData uri="http://schemas.openxmlformats.org/drawingml/2006/table">
            <a:tbl>
              <a:tblPr firstRow="1" bandRow="1">
                <a:tableStyleId>{5C22544A-7EE6-4342-B048-85BDC9FD1C3A}</a:tableStyleId>
              </a:tblPr>
              <a:tblGrid>
                <a:gridCol w="2286002"/>
                <a:gridCol w="998493"/>
                <a:gridCol w="2803836"/>
                <a:gridCol w="3055671"/>
              </a:tblGrid>
              <a:tr h="1027545">
                <a:tc>
                  <a:txBody>
                    <a:bodyPr/>
                    <a:lstStyle/>
                    <a:p>
                      <a:pPr algn="ctr"/>
                      <a:r>
                        <a:rPr lang="fr-FR" dirty="0" smtClean="0"/>
                        <a:t>Goulot d’étranglement entre</a:t>
                      </a:r>
                      <a:endParaRPr lang="fr-FR" dirty="0"/>
                    </a:p>
                  </a:txBody>
                  <a:tcPr/>
                </a:tc>
                <a:tc>
                  <a:txBody>
                    <a:bodyPr/>
                    <a:lstStyle/>
                    <a:p>
                      <a:pPr algn="ctr"/>
                      <a:r>
                        <a:rPr lang="fr-FR" dirty="0" smtClean="0"/>
                        <a:t>Oui / Non</a:t>
                      </a:r>
                      <a:endParaRPr lang="fr-FR" dirty="0"/>
                    </a:p>
                  </a:txBody>
                  <a:tcPr/>
                </a:tc>
                <a:tc>
                  <a:txBody>
                    <a:bodyPr/>
                    <a:lstStyle/>
                    <a:p>
                      <a:pPr algn="ctr"/>
                      <a:r>
                        <a:rPr lang="fr-FR" dirty="0" smtClean="0"/>
                        <a:t>Causes principales</a:t>
                      </a:r>
                      <a:endParaRPr lang="fr-FR" dirty="0"/>
                    </a:p>
                  </a:txBody>
                  <a:tcPr/>
                </a:tc>
                <a:tc>
                  <a:txBody>
                    <a:bodyPr/>
                    <a:lstStyle/>
                    <a:p>
                      <a:pPr algn="ctr"/>
                      <a:r>
                        <a:rPr lang="fr-FR" dirty="0" smtClean="0"/>
                        <a:t>Solutions correctrices envisagées</a:t>
                      </a:r>
                      <a:endParaRPr lang="fr-FR" dirty="0"/>
                    </a:p>
                  </a:txBody>
                  <a:tcPr/>
                </a:tc>
              </a:tr>
              <a:tr h="747105">
                <a:tc>
                  <a:txBody>
                    <a:bodyPr/>
                    <a:lstStyle/>
                    <a:p>
                      <a:pPr algn="ctr"/>
                      <a:r>
                        <a:rPr lang="fr-FR" dirty="0" smtClean="0"/>
                        <a:t>Population et disponibilité</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747105">
                <a:tc>
                  <a:txBody>
                    <a:bodyPr/>
                    <a:lstStyle/>
                    <a:p>
                      <a:pPr algn="ctr"/>
                      <a:r>
                        <a:rPr lang="fr-FR" dirty="0" smtClean="0"/>
                        <a:t>Disponibilité et utilisation</a:t>
                      </a:r>
                      <a:endParaRPr lang="fr-FR" dirty="0"/>
                    </a:p>
                  </a:txBody>
                  <a:tcPr/>
                </a:tc>
                <a:tc>
                  <a:txBody>
                    <a:bodyPr/>
                    <a:lstStyle/>
                    <a:p>
                      <a:endParaRPr lang="fr-FR"/>
                    </a:p>
                  </a:txBody>
                  <a:tcPr/>
                </a:tc>
                <a:tc>
                  <a:txBody>
                    <a:bodyPr/>
                    <a:lstStyle/>
                    <a:p>
                      <a:endParaRPr lang="fr-FR" dirty="0"/>
                    </a:p>
                  </a:txBody>
                  <a:tcPr/>
                </a:tc>
                <a:tc>
                  <a:txBody>
                    <a:bodyPr/>
                    <a:lstStyle/>
                    <a:p>
                      <a:endParaRPr lang="fr-FR"/>
                    </a:p>
                  </a:txBody>
                  <a:tcPr/>
                </a:tc>
              </a:tr>
              <a:tr h="747105">
                <a:tc>
                  <a:txBody>
                    <a:bodyPr/>
                    <a:lstStyle/>
                    <a:p>
                      <a:pPr algn="ctr"/>
                      <a:r>
                        <a:rPr lang="fr-FR" dirty="0" smtClean="0"/>
                        <a:t>Utilisation et visite précoce</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747105">
                <a:tc>
                  <a:txBody>
                    <a:bodyPr/>
                    <a:lstStyle/>
                    <a:p>
                      <a:pPr algn="ctr"/>
                      <a:r>
                        <a:rPr lang="fr-FR" dirty="0" smtClean="0"/>
                        <a:t>Visite précoce et couverture adéquate</a:t>
                      </a:r>
                      <a:endParaRPr lang="fr-FR" dirty="0"/>
                    </a:p>
                  </a:txBody>
                  <a:tcPr/>
                </a:tc>
                <a:tc>
                  <a:txBody>
                    <a:bodyPr/>
                    <a:lstStyle/>
                    <a:p>
                      <a:endParaRPr lang="fr-FR"/>
                    </a:p>
                  </a:txBody>
                  <a:tcPr/>
                </a:tc>
                <a:tc>
                  <a:txBody>
                    <a:bodyPr/>
                    <a:lstStyle/>
                    <a:p>
                      <a:endParaRPr lang="fr-FR" dirty="0"/>
                    </a:p>
                  </a:txBody>
                  <a:tcPr/>
                </a:tc>
                <a:tc>
                  <a:txBody>
                    <a:bodyPr/>
                    <a:lstStyle/>
                    <a:p>
                      <a:endParaRPr lang="fr-FR"/>
                    </a:p>
                  </a:txBody>
                  <a:tcPr/>
                </a:tc>
              </a:tr>
              <a:tr h="1027545">
                <a:tc>
                  <a:txBody>
                    <a:bodyPr/>
                    <a:lstStyle/>
                    <a:p>
                      <a:pPr algn="ctr"/>
                      <a:r>
                        <a:rPr lang="fr-FR" dirty="0" smtClean="0"/>
                        <a:t>Couverture adéquate et couverture de qualité</a:t>
                      </a:r>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r>
              <a:rPr lang="fr-FR" b="1" dirty="0" smtClean="0">
                <a:solidFill>
                  <a:srgbClr val="FF0000"/>
                </a:solidFill>
              </a:rPr>
              <a:t>Micro-plan des solutions correctrices</a:t>
            </a:r>
            <a:endParaRPr lang="fr-FR" b="1" dirty="0">
              <a:solidFill>
                <a:srgbClr val="FF00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180342098"/>
              </p:ext>
            </p:extLst>
          </p:nvPr>
        </p:nvGraphicFramePr>
        <p:xfrm>
          <a:off x="1" y="980728"/>
          <a:ext cx="9143999" cy="5877273"/>
        </p:xfrm>
        <a:graphic>
          <a:graphicData uri="http://schemas.openxmlformats.org/drawingml/2006/table">
            <a:tbl>
              <a:tblPr firstRow="1" bandRow="1">
                <a:tableStyleId>{5C22544A-7EE6-4342-B048-85BDC9FD1C3A}</a:tableStyleId>
              </a:tblPr>
              <a:tblGrid>
                <a:gridCol w="1306292"/>
                <a:gridCol w="798288"/>
                <a:gridCol w="1015766"/>
                <a:gridCol w="1451653"/>
                <a:gridCol w="1143000"/>
                <a:gridCol w="1143000"/>
                <a:gridCol w="1143000"/>
                <a:gridCol w="1143000"/>
              </a:tblGrid>
              <a:tr h="419389">
                <a:tc rowSpan="2">
                  <a:txBody>
                    <a:bodyPr/>
                    <a:lstStyle/>
                    <a:p>
                      <a:pPr algn="ctr"/>
                      <a:r>
                        <a:rPr lang="fr-FR" dirty="0" smtClean="0"/>
                        <a:t>Déterminants</a:t>
                      </a:r>
                      <a:endParaRPr lang="fr-FR" dirty="0"/>
                    </a:p>
                  </a:txBody>
                  <a:tcPr/>
                </a:tc>
                <a:tc gridSpan="2">
                  <a:txBody>
                    <a:bodyPr/>
                    <a:lstStyle/>
                    <a:p>
                      <a:pPr algn="ctr"/>
                      <a:r>
                        <a:rPr lang="fr-FR" dirty="0" smtClean="0"/>
                        <a:t>Taux en %</a:t>
                      </a:r>
                      <a:endParaRPr lang="fr-FR" dirty="0"/>
                    </a:p>
                  </a:txBody>
                  <a:tcPr/>
                </a:tc>
                <a:tc hMerge="1">
                  <a:txBody>
                    <a:bodyPr/>
                    <a:lstStyle/>
                    <a:p>
                      <a:endParaRPr lang="fr-FR" dirty="0"/>
                    </a:p>
                  </a:txBody>
                  <a:tcPr/>
                </a:tc>
                <a:tc rowSpan="2">
                  <a:txBody>
                    <a:bodyPr/>
                    <a:lstStyle/>
                    <a:p>
                      <a:pPr algn="ctr"/>
                      <a:r>
                        <a:rPr lang="fr-FR" dirty="0" smtClean="0"/>
                        <a:t>Stratégie à développer</a:t>
                      </a:r>
                      <a:endParaRPr lang="fr-FR" dirty="0"/>
                    </a:p>
                  </a:txBody>
                  <a:tcPr/>
                </a:tc>
                <a:tc rowSpan="2">
                  <a:txBody>
                    <a:bodyPr/>
                    <a:lstStyle/>
                    <a:p>
                      <a:pPr algn="ctr"/>
                      <a:r>
                        <a:rPr lang="fr-FR" dirty="0" smtClean="0"/>
                        <a:t>Activités</a:t>
                      </a:r>
                      <a:endParaRPr lang="fr-FR" dirty="0"/>
                    </a:p>
                  </a:txBody>
                  <a:tcPr/>
                </a:tc>
                <a:tc rowSpan="2">
                  <a:txBody>
                    <a:bodyPr/>
                    <a:lstStyle/>
                    <a:p>
                      <a:pPr algn="ctr"/>
                      <a:r>
                        <a:rPr lang="fr-FR" dirty="0" smtClean="0"/>
                        <a:t>Date</a:t>
                      </a:r>
                      <a:endParaRPr lang="fr-FR" dirty="0"/>
                    </a:p>
                  </a:txBody>
                  <a:tcPr/>
                </a:tc>
                <a:tc rowSpan="2">
                  <a:txBody>
                    <a:bodyPr/>
                    <a:lstStyle/>
                    <a:p>
                      <a:pPr algn="ctr"/>
                      <a:r>
                        <a:rPr lang="fr-FR" dirty="0" smtClean="0"/>
                        <a:t>Responsables</a:t>
                      </a:r>
                      <a:endParaRPr lang="fr-FR" dirty="0"/>
                    </a:p>
                  </a:txBody>
                  <a:tcPr/>
                </a:tc>
                <a:tc rowSpan="2">
                  <a:txBody>
                    <a:bodyPr/>
                    <a:lstStyle/>
                    <a:p>
                      <a:pPr algn="ctr"/>
                      <a:r>
                        <a:rPr lang="fr-FR" dirty="0" smtClean="0"/>
                        <a:t>Ressources</a:t>
                      </a:r>
                      <a:endParaRPr lang="fr-FR" dirty="0"/>
                    </a:p>
                  </a:txBody>
                  <a:tcPr/>
                </a:tc>
              </a:tr>
              <a:tr h="419389">
                <a:tc vMerge="1">
                  <a:txBody>
                    <a:bodyPr/>
                    <a:lstStyle/>
                    <a:p>
                      <a:endParaRPr lang="fr-FR"/>
                    </a:p>
                  </a:txBody>
                  <a:tcPr/>
                </a:tc>
                <a:tc>
                  <a:txBody>
                    <a:bodyPr/>
                    <a:lstStyle/>
                    <a:p>
                      <a:r>
                        <a:rPr lang="fr-FR" dirty="0" smtClean="0"/>
                        <a:t>Initial</a:t>
                      </a:r>
                      <a:endParaRPr lang="fr-FR" dirty="0"/>
                    </a:p>
                  </a:txBody>
                  <a:tcPr/>
                </a:tc>
                <a:tc>
                  <a:txBody>
                    <a:bodyPr/>
                    <a:lstStyle/>
                    <a:p>
                      <a:r>
                        <a:rPr lang="fr-FR" dirty="0" smtClean="0"/>
                        <a:t>Objectif</a:t>
                      </a:r>
                      <a:endParaRPr lang="fr-FR" dirty="0"/>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733931">
                <a:tc>
                  <a:txBody>
                    <a:bodyPr/>
                    <a:lstStyle/>
                    <a:p>
                      <a:pPr algn="ctr"/>
                      <a:r>
                        <a:rPr lang="fr-FR" dirty="0" smtClean="0"/>
                        <a:t>Disponibilité</a:t>
                      </a:r>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733931">
                <a:tc>
                  <a:txBody>
                    <a:bodyPr/>
                    <a:lstStyle/>
                    <a:p>
                      <a:pPr algn="ctr"/>
                      <a:r>
                        <a:rPr lang="fr-FR" dirty="0" smtClean="0"/>
                        <a:t>Utilisation</a:t>
                      </a:r>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733931">
                <a:tc>
                  <a:txBody>
                    <a:bodyPr/>
                    <a:lstStyle/>
                    <a:p>
                      <a:pPr algn="ctr"/>
                      <a:r>
                        <a:rPr lang="fr-FR" dirty="0" smtClean="0"/>
                        <a:t>Visite</a:t>
                      </a:r>
                      <a:r>
                        <a:rPr lang="fr-FR" baseline="0" dirty="0" smtClean="0"/>
                        <a:t> précoce</a:t>
                      </a:r>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1363015">
                <a:tc>
                  <a:txBody>
                    <a:bodyPr/>
                    <a:lstStyle/>
                    <a:p>
                      <a:pPr algn="ctr"/>
                      <a:r>
                        <a:rPr lang="fr-FR" dirty="0" smtClean="0"/>
                        <a:t>Couverture adéquate</a:t>
                      </a:r>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1048473">
                <a:tc>
                  <a:txBody>
                    <a:bodyPr/>
                    <a:lstStyle/>
                    <a:p>
                      <a:pPr algn="ctr"/>
                      <a:r>
                        <a:rPr lang="fr-FR" dirty="0" smtClean="0"/>
                        <a:t>Couverture de qualité</a:t>
                      </a:r>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425214">
                <a:tc>
                  <a:txBody>
                    <a:bodyPr/>
                    <a:lstStyle/>
                    <a:p>
                      <a:endParaRPr lang="fr-FR"/>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41784"/>
            <a:ext cx="8229600" cy="729762"/>
          </a:xfrm>
        </p:spPr>
        <p:txBody>
          <a:bodyPr>
            <a:normAutofit fontScale="90000"/>
          </a:bodyPr>
          <a:lstStyle/>
          <a:p>
            <a:r>
              <a:rPr lang="fr-FR" b="1" dirty="0" smtClean="0">
                <a:solidFill>
                  <a:srgbClr val="FF0000"/>
                </a:solidFill>
              </a:rPr>
              <a:t>Traçage de la courbe</a:t>
            </a:r>
            <a:endParaRPr lang="fr-FR" b="1" dirty="0">
              <a:solidFill>
                <a:srgbClr val="FF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071546"/>
            <a:ext cx="9144000" cy="57864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214282" y="692696"/>
            <a:ext cx="8786874" cy="5951014"/>
          </a:xfrm>
          <a:prstGeom prst="rect">
            <a:avLst/>
          </a:prstGeom>
          <a:noFill/>
          <a:ln w="9525">
            <a:noFill/>
            <a:miter lim="800000"/>
            <a:headEnd/>
            <a:tailEnd/>
          </a:ln>
        </p:spPr>
      </p:pic>
      <p:sp>
        <p:nvSpPr>
          <p:cNvPr id="4" name="Titre 1"/>
          <p:cNvSpPr>
            <a:spLocks noGrp="1"/>
          </p:cNvSpPr>
          <p:nvPr>
            <p:ph type="title"/>
          </p:nvPr>
        </p:nvSpPr>
        <p:spPr>
          <a:xfrm>
            <a:off x="457200" y="116632"/>
            <a:ext cx="8229600" cy="778098"/>
          </a:xfrm>
        </p:spPr>
        <p:txBody>
          <a:bodyPr/>
          <a:lstStyle/>
          <a:p>
            <a:r>
              <a:rPr lang="fr-FR" b="1" dirty="0" smtClean="0">
                <a:solidFill>
                  <a:srgbClr val="FF0000"/>
                </a:solidFill>
              </a:rPr>
              <a:t>Traçage de la courbe</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1396752"/>
          </a:xfrm>
        </p:spPr>
        <p:txBody>
          <a:bodyPr/>
          <a:lstStyle/>
          <a:p>
            <a:pPr lvl="0">
              <a:buNone/>
            </a:pPr>
            <a:r>
              <a:rPr lang="fr-FR" b="1" i="1" dirty="0" smtClean="0">
                <a:solidFill>
                  <a:srgbClr val="FF0000"/>
                </a:solidFill>
              </a:rPr>
              <a:t>Etude et analyse des courbes des performances de la surveillance prénatale :</a:t>
            </a:r>
            <a:endParaRPr lang="fr-FR" b="1" dirty="0" smtClean="0">
              <a:solidFill>
                <a:srgbClr val="FF0000"/>
              </a:solidFill>
            </a:endParaRPr>
          </a:p>
          <a:p>
            <a:endParaRPr lang="fr-FR" b="1"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 y="1"/>
          <a:ext cx="9144001" cy="6858000"/>
        </p:xfrm>
        <a:graphic>
          <a:graphicData uri="http://schemas.openxmlformats.org/drawingml/2006/table">
            <a:tbl>
              <a:tblPr/>
              <a:tblGrid>
                <a:gridCol w="1600176"/>
                <a:gridCol w="1195884"/>
                <a:gridCol w="3211985"/>
                <a:gridCol w="3135956"/>
              </a:tblGrid>
              <a:tr h="473404">
                <a:tc>
                  <a:txBody>
                    <a:bodyPr/>
                    <a:lstStyle/>
                    <a:p>
                      <a:pPr>
                        <a:spcAft>
                          <a:spcPts val="0"/>
                        </a:spcAft>
                      </a:pPr>
                      <a:r>
                        <a:rPr lang="fr-FR" sz="1200" b="1" dirty="0">
                          <a:latin typeface="Times New Roman"/>
                          <a:ea typeface="Times New Roman"/>
                        </a:rPr>
                        <a:t>Goulot </a:t>
                      </a:r>
                      <a:r>
                        <a:rPr lang="fr-FR" sz="1200" b="1" dirty="0" smtClean="0">
                          <a:latin typeface="Times New Roman"/>
                          <a:ea typeface="Times New Roman"/>
                        </a:rPr>
                        <a:t>d’étranglement</a:t>
                      </a:r>
                    </a:p>
                    <a:p>
                      <a:pPr>
                        <a:spcAft>
                          <a:spcPts val="0"/>
                        </a:spcAft>
                      </a:pPr>
                      <a:r>
                        <a:rPr lang="fr-FR" sz="1200" b="1" dirty="0" smtClean="0">
                          <a:latin typeface="Times New Roman"/>
                          <a:ea typeface="Times New Roman"/>
                        </a:rPr>
                        <a:t>entre</a:t>
                      </a:r>
                      <a:endParaRPr lang="fr-FR" sz="1200" dirty="0">
                        <a:latin typeface="Times New Roman"/>
                        <a:ea typeface="Times New Roman"/>
                      </a:endParaRPr>
                    </a:p>
                  </a:txBody>
                  <a:tcPr marL="44040" marR="44040"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Oui / Non</a:t>
                      </a:r>
                      <a:endParaRPr lang="fr-FR" sz="120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Causes principales</a:t>
                      </a:r>
                      <a:endParaRPr lang="fr-FR" sz="120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dirty="0">
                          <a:latin typeface="Times New Roman"/>
                          <a:ea typeface="Times New Roman"/>
                        </a:rPr>
                        <a:t>Solutions correctrices envisagées</a:t>
                      </a:r>
                      <a:endParaRPr lang="fr-FR" sz="1200" dirty="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15159">
                <a:tc>
                  <a:txBody>
                    <a:bodyPr/>
                    <a:lstStyle/>
                    <a:p>
                      <a:pPr>
                        <a:spcAft>
                          <a:spcPts val="0"/>
                        </a:spcAft>
                      </a:pPr>
                      <a:r>
                        <a:rPr lang="fr-FR" sz="1200" b="1">
                          <a:latin typeface="Times New Roman"/>
                          <a:ea typeface="Times New Roman"/>
                        </a:rPr>
                        <a:t>Population cible et disponibilité</a:t>
                      </a:r>
                      <a:endParaRPr lang="fr-FR" sz="1200">
                        <a:latin typeface="Times New Roman"/>
                        <a:ea typeface="Times New Roman"/>
                      </a:endParaRPr>
                    </a:p>
                  </a:txBody>
                  <a:tcPr marL="44040" marR="44040"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dirty="0">
                          <a:latin typeface="Times New Roman"/>
                          <a:ea typeface="Times New Roman"/>
                        </a:rPr>
                        <a:t>Oui</a:t>
                      </a:r>
                      <a:endParaRPr lang="fr-FR" sz="1200" dirty="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Congé de maternité de la sage femme prénatal et congés maladies</a:t>
                      </a:r>
                      <a:endParaRPr lang="fr-FR" sz="120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dirty="0">
                          <a:latin typeface="Times New Roman"/>
                          <a:ea typeface="Times New Roman"/>
                        </a:rPr>
                        <a:t>Couvrir les consultations de la sage femme absente.</a:t>
                      </a:r>
                      <a:endParaRPr lang="fr-FR" sz="1200" dirty="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65826">
                <a:tc>
                  <a:txBody>
                    <a:bodyPr/>
                    <a:lstStyle/>
                    <a:p>
                      <a:pPr>
                        <a:spcAft>
                          <a:spcPts val="0"/>
                        </a:spcAft>
                      </a:pPr>
                      <a:r>
                        <a:rPr lang="fr-FR" sz="1200" b="1">
                          <a:latin typeface="Times New Roman"/>
                          <a:ea typeface="Times New Roman"/>
                        </a:rPr>
                        <a:t>Disponibilité et utilisation</a:t>
                      </a:r>
                      <a:endParaRPr lang="fr-FR" sz="1200">
                        <a:latin typeface="Times New Roman"/>
                        <a:ea typeface="Times New Roman"/>
                      </a:endParaRPr>
                    </a:p>
                  </a:txBody>
                  <a:tcPr marL="44040" marR="44040"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Oui</a:t>
                      </a:r>
                      <a:endParaRPr lang="fr-FR" sz="120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La non disponibilité de l’équipe</a:t>
                      </a:r>
                      <a:endParaRPr lang="fr-FR" sz="120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rtl="0">
                        <a:spcAft>
                          <a:spcPts val="0"/>
                        </a:spcAft>
                        <a:buFont typeface="Symbol"/>
                        <a:buChar char=""/>
                        <a:tabLst>
                          <a:tab pos="228600" algn="l"/>
                        </a:tabLst>
                      </a:pPr>
                      <a:r>
                        <a:rPr lang="fr-FR" sz="1200" b="1">
                          <a:latin typeface="Times New Roman"/>
                          <a:ea typeface="Times New Roman"/>
                        </a:rPr>
                        <a:t>Améliorer la disponibilité de l’équipe</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Améliorer l’accueil</a:t>
                      </a:r>
                      <a:endParaRPr lang="fr-FR" sz="120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508871">
                <a:tc>
                  <a:txBody>
                    <a:bodyPr/>
                    <a:lstStyle/>
                    <a:p>
                      <a:pPr>
                        <a:spcAft>
                          <a:spcPts val="0"/>
                        </a:spcAft>
                      </a:pPr>
                      <a:r>
                        <a:rPr lang="fr-FR" sz="1200" b="1" dirty="0">
                          <a:latin typeface="Times New Roman"/>
                          <a:ea typeface="Times New Roman"/>
                        </a:rPr>
                        <a:t>Utilisation et visite précoce</a:t>
                      </a:r>
                      <a:endParaRPr lang="fr-FR" sz="1200" dirty="0">
                        <a:latin typeface="Times New Roman"/>
                        <a:ea typeface="Times New Roman"/>
                      </a:endParaRPr>
                    </a:p>
                  </a:txBody>
                  <a:tcPr marL="44040" marR="44040"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Oui</a:t>
                      </a:r>
                      <a:endParaRPr lang="fr-FR" sz="120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rtl="0">
                        <a:spcAft>
                          <a:spcPts val="0"/>
                        </a:spcAft>
                        <a:buFont typeface="Symbol"/>
                        <a:buChar char=""/>
                        <a:tabLst>
                          <a:tab pos="228600" algn="l"/>
                        </a:tabLst>
                      </a:pPr>
                      <a:r>
                        <a:rPr lang="fr-FR" sz="1200" b="1">
                          <a:latin typeface="Times New Roman"/>
                          <a:ea typeface="Times New Roman"/>
                        </a:rPr>
                        <a:t>Manque de disponibilité de </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Manque d’éducation</a:t>
                      </a:r>
                      <a:endParaRPr lang="fr-FR" sz="120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rtl="0">
                        <a:spcAft>
                          <a:spcPts val="0"/>
                        </a:spcAft>
                        <a:buFont typeface="Symbol"/>
                        <a:buChar char=""/>
                        <a:tabLst>
                          <a:tab pos="228600" algn="l"/>
                        </a:tabLst>
                      </a:pPr>
                      <a:r>
                        <a:rPr lang="fr-FR" sz="1200" b="1">
                          <a:latin typeface="Times New Roman"/>
                          <a:ea typeface="Times New Roman"/>
                        </a:rPr>
                        <a:t>Améliorer la disponibilité de </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Education des femmes et des jeunes sur la santé reproductive.</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Encourager les femmes pour la consultation prénatale précoce devant tous retard des règles.</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Orienter les femmes enceintes à la consultation prénatale.</a:t>
                      </a:r>
                      <a:endParaRPr lang="fr-FR" sz="120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74697">
                <a:tc>
                  <a:txBody>
                    <a:bodyPr/>
                    <a:lstStyle/>
                    <a:p>
                      <a:pPr>
                        <a:spcAft>
                          <a:spcPts val="0"/>
                        </a:spcAft>
                      </a:pPr>
                      <a:r>
                        <a:rPr lang="fr-FR" sz="1200" b="1">
                          <a:latin typeface="Times New Roman"/>
                          <a:ea typeface="Times New Roman"/>
                        </a:rPr>
                        <a:t>Visite précoce et couverture adéquate</a:t>
                      </a:r>
                      <a:endParaRPr lang="fr-FR" sz="1200">
                        <a:latin typeface="Times New Roman"/>
                        <a:ea typeface="Times New Roman"/>
                      </a:endParaRPr>
                    </a:p>
                  </a:txBody>
                  <a:tcPr marL="44040" marR="44040"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Oui</a:t>
                      </a:r>
                      <a:endParaRPr lang="fr-FR" sz="120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rtl="0">
                        <a:spcAft>
                          <a:spcPts val="0"/>
                        </a:spcAft>
                        <a:buFont typeface="Symbol"/>
                        <a:buChar char=""/>
                        <a:tabLst>
                          <a:tab pos="228600" algn="l"/>
                        </a:tabLst>
                      </a:pPr>
                      <a:r>
                        <a:rPr lang="fr-FR" sz="1200" b="1">
                          <a:latin typeface="Times New Roman"/>
                          <a:ea typeface="Times New Roman"/>
                        </a:rPr>
                        <a:t>Faible consultation précoce</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Manque d’information sur le calendrier prénatal.</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Qualité du service</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Confort du local</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Absence des RDV fixe</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Relation femme-SF</a:t>
                      </a:r>
                      <a:endParaRPr lang="fr-FR" sz="120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342900" lvl="0" indent="-342900" rtl="0">
                        <a:spcAft>
                          <a:spcPts val="0"/>
                        </a:spcAft>
                        <a:buFont typeface="Symbol"/>
                        <a:buChar char=""/>
                        <a:tabLst>
                          <a:tab pos="228600" algn="l"/>
                        </a:tabLst>
                      </a:pPr>
                      <a:r>
                        <a:rPr lang="fr-FR" sz="1200" b="1">
                          <a:latin typeface="Times New Roman"/>
                          <a:ea typeface="Times New Roman"/>
                        </a:rPr>
                        <a:t>Education des femmes et des jeunes sur la santé reproductive (SF, animatrice, équipe mobile PF).</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Education surtout sur le calendrier prénatal.</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Fixation des RDV sur le carnet de vaccination (en arabe)</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Améliorer la relation femme – SF (accueil, intimité et la confiance)</a:t>
                      </a:r>
                      <a:endParaRPr lang="fr-FR" sz="1200">
                        <a:latin typeface="Times New Roman"/>
                        <a:ea typeface="Times New Roman"/>
                      </a:endParaRPr>
                    </a:p>
                    <a:p>
                      <a:pPr marL="342900" lvl="0" indent="-342900">
                        <a:spcAft>
                          <a:spcPts val="0"/>
                        </a:spcAft>
                        <a:buFont typeface="Symbol"/>
                        <a:buChar char=""/>
                        <a:tabLst>
                          <a:tab pos="228600" algn="l"/>
                        </a:tabLst>
                      </a:pPr>
                      <a:r>
                        <a:rPr lang="fr-FR" sz="1200" b="1">
                          <a:latin typeface="Times New Roman"/>
                          <a:ea typeface="Times New Roman"/>
                        </a:rPr>
                        <a:t>Assurer un système efficace de convocation des défaillantes.</a:t>
                      </a:r>
                      <a:endParaRPr lang="fr-FR" sz="120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520043">
                <a:tc>
                  <a:txBody>
                    <a:bodyPr/>
                    <a:lstStyle/>
                    <a:p>
                      <a:pPr>
                        <a:spcAft>
                          <a:spcPts val="0"/>
                        </a:spcAft>
                      </a:pPr>
                      <a:r>
                        <a:rPr lang="fr-FR" sz="1200" b="1">
                          <a:latin typeface="Times New Roman"/>
                          <a:ea typeface="Times New Roman"/>
                        </a:rPr>
                        <a:t>Couverture adéquate et couverture de qualité</a:t>
                      </a:r>
                      <a:endParaRPr lang="fr-FR" sz="1200">
                        <a:latin typeface="Times New Roman"/>
                        <a:ea typeface="Times New Roman"/>
                      </a:endParaRPr>
                    </a:p>
                  </a:txBody>
                  <a:tcPr marL="44040" marR="44040"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Times New Roman"/>
                          <a:ea typeface="Times New Roman"/>
                        </a:rPr>
                        <a:t>Oui</a:t>
                      </a:r>
                      <a:endParaRPr lang="fr-FR" sz="120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42900" lvl="0" indent="-342900" rtl="0">
                        <a:spcAft>
                          <a:spcPts val="0"/>
                        </a:spcAft>
                        <a:buFont typeface="Symbol"/>
                        <a:buChar char=""/>
                        <a:tabLst>
                          <a:tab pos="228600" algn="l"/>
                        </a:tabLst>
                      </a:pPr>
                      <a:r>
                        <a:rPr lang="fr-FR" sz="1200" b="1" dirty="0">
                          <a:latin typeface="Times New Roman"/>
                          <a:ea typeface="Times New Roman"/>
                        </a:rPr>
                        <a:t>Encombrement de la consultation</a:t>
                      </a:r>
                      <a:endParaRPr lang="fr-FR" sz="1200" dirty="0">
                        <a:latin typeface="Times New Roman"/>
                        <a:ea typeface="Times New Roman"/>
                      </a:endParaRPr>
                    </a:p>
                    <a:p>
                      <a:pPr marL="342900" lvl="0" indent="-342900">
                        <a:spcAft>
                          <a:spcPts val="0"/>
                        </a:spcAft>
                        <a:buFont typeface="Symbol"/>
                        <a:buChar char=""/>
                        <a:tabLst>
                          <a:tab pos="228600" algn="l"/>
                        </a:tabLst>
                      </a:pPr>
                      <a:r>
                        <a:rPr lang="fr-FR" sz="1200" b="1" dirty="0">
                          <a:latin typeface="Times New Roman"/>
                          <a:ea typeface="Times New Roman"/>
                        </a:rPr>
                        <a:t>Manque de formation des SF sur le dossier prénatal.</a:t>
                      </a:r>
                      <a:endParaRPr lang="fr-FR" sz="1200" dirty="0">
                        <a:latin typeface="Times New Roman"/>
                        <a:ea typeface="Times New Roman"/>
                      </a:endParaRPr>
                    </a:p>
                    <a:p>
                      <a:pPr marL="342900" lvl="0" indent="-342900">
                        <a:spcAft>
                          <a:spcPts val="0"/>
                        </a:spcAft>
                        <a:buFont typeface="Symbol"/>
                        <a:buChar char=""/>
                        <a:tabLst>
                          <a:tab pos="228600" algn="l"/>
                        </a:tabLst>
                      </a:pPr>
                      <a:r>
                        <a:rPr lang="fr-FR" sz="1200" b="1" dirty="0">
                          <a:latin typeface="Times New Roman"/>
                          <a:ea typeface="Times New Roman"/>
                        </a:rPr>
                        <a:t>Echéancier des grossesses à risques.</a:t>
                      </a:r>
                      <a:endParaRPr lang="fr-FR" sz="1200" dirty="0">
                        <a:latin typeface="Times New Roman"/>
                        <a:ea typeface="Times New Roman"/>
                      </a:endParaRPr>
                    </a:p>
                    <a:p>
                      <a:pPr marL="342900" lvl="0" indent="-342900">
                        <a:spcAft>
                          <a:spcPts val="0"/>
                        </a:spcAft>
                        <a:buFont typeface="Symbol"/>
                        <a:buChar char=""/>
                        <a:tabLst>
                          <a:tab pos="228600" algn="l"/>
                        </a:tabLst>
                      </a:pPr>
                      <a:r>
                        <a:rPr lang="fr-FR" sz="1200" b="1" dirty="0">
                          <a:latin typeface="Times New Roman"/>
                          <a:ea typeface="Times New Roman"/>
                        </a:rPr>
                        <a:t>Manque d’éducation</a:t>
                      </a:r>
                      <a:endParaRPr lang="fr-FR" sz="1200" dirty="0">
                        <a:latin typeface="Times New Roman"/>
                        <a:ea typeface="Times New Roman"/>
                      </a:endParaRPr>
                    </a:p>
                    <a:p>
                      <a:pPr marL="342900" lvl="0" indent="-342900">
                        <a:spcAft>
                          <a:spcPts val="0"/>
                        </a:spcAft>
                        <a:buFont typeface="Symbol"/>
                        <a:buChar char=""/>
                        <a:tabLst>
                          <a:tab pos="228600" algn="l"/>
                        </a:tabLst>
                      </a:pPr>
                      <a:r>
                        <a:rPr lang="fr-FR" sz="1200" b="1" dirty="0">
                          <a:latin typeface="Times New Roman"/>
                          <a:ea typeface="Times New Roman"/>
                        </a:rPr>
                        <a:t>Remplissage des éléments du dossier.</a:t>
                      </a:r>
                      <a:endParaRPr lang="fr-FR" sz="1200" dirty="0">
                        <a:latin typeface="Times New Roman"/>
                        <a:ea typeface="Times New Roman"/>
                      </a:endParaRPr>
                    </a:p>
                    <a:p>
                      <a:pPr marL="342900" lvl="0" indent="-342900">
                        <a:spcAft>
                          <a:spcPts val="0"/>
                        </a:spcAft>
                        <a:buFont typeface="Symbol"/>
                        <a:buChar char=""/>
                        <a:tabLst>
                          <a:tab pos="228600" algn="l"/>
                        </a:tabLst>
                      </a:pPr>
                      <a:r>
                        <a:rPr lang="fr-FR" sz="1200" b="1" dirty="0">
                          <a:latin typeface="Times New Roman"/>
                          <a:ea typeface="Times New Roman"/>
                        </a:rPr>
                        <a:t>Motivation des SF pour le remplissage complet des dossiers.</a:t>
                      </a:r>
                      <a:endParaRPr lang="fr-FR" sz="1200" dirty="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42900" lvl="0" indent="-342900" rtl="0">
                        <a:spcAft>
                          <a:spcPts val="0"/>
                        </a:spcAft>
                        <a:buFont typeface="Symbol"/>
                        <a:buChar char=""/>
                        <a:tabLst>
                          <a:tab pos="228600" algn="l"/>
                        </a:tabLst>
                      </a:pPr>
                      <a:r>
                        <a:rPr lang="fr-FR" sz="1200" b="1" dirty="0">
                          <a:latin typeface="Times New Roman"/>
                          <a:ea typeface="Times New Roman"/>
                        </a:rPr>
                        <a:t>Répartition stable des SF par centre.</a:t>
                      </a:r>
                      <a:endParaRPr lang="fr-FR" sz="1200" dirty="0">
                        <a:latin typeface="Times New Roman"/>
                        <a:ea typeface="Times New Roman"/>
                      </a:endParaRPr>
                    </a:p>
                    <a:p>
                      <a:pPr marL="342900" lvl="0" indent="-342900">
                        <a:spcAft>
                          <a:spcPts val="0"/>
                        </a:spcAft>
                        <a:buFont typeface="Symbol"/>
                        <a:buChar char=""/>
                        <a:tabLst>
                          <a:tab pos="228600" algn="l"/>
                        </a:tabLst>
                      </a:pPr>
                      <a:r>
                        <a:rPr lang="fr-FR" sz="1200" b="1" dirty="0">
                          <a:latin typeface="Times New Roman"/>
                          <a:ea typeface="Times New Roman"/>
                        </a:rPr>
                        <a:t>Faire un échéancier fonctionnel des GARES.</a:t>
                      </a:r>
                      <a:endParaRPr lang="fr-FR" sz="1200" dirty="0">
                        <a:latin typeface="Times New Roman"/>
                        <a:ea typeface="Times New Roman"/>
                      </a:endParaRPr>
                    </a:p>
                    <a:p>
                      <a:pPr marL="342900" lvl="0" indent="-342900">
                        <a:spcAft>
                          <a:spcPts val="0"/>
                        </a:spcAft>
                        <a:buFont typeface="Symbol"/>
                        <a:buChar char=""/>
                        <a:tabLst>
                          <a:tab pos="228600" algn="l"/>
                        </a:tabLst>
                      </a:pPr>
                      <a:r>
                        <a:rPr lang="fr-FR" sz="1200" b="1" dirty="0">
                          <a:latin typeface="Times New Roman"/>
                          <a:ea typeface="Times New Roman"/>
                        </a:rPr>
                        <a:t>Formation continue des SF</a:t>
                      </a:r>
                      <a:endParaRPr lang="fr-FR" sz="1200" dirty="0">
                        <a:latin typeface="Times New Roman"/>
                        <a:ea typeface="Times New Roman"/>
                      </a:endParaRPr>
                    </a:p>
                    <a:p>
                      <a:pPr marL="342900" lvl="0" indent="-342900">
                        <a:spcAft>
                          <a:spcPts val="0"/>
                        </a:spcAft>
                        <a:buFont typeface="Symbol"/>
                        <a:buChar char=""/>
                        <a:tabLst>
                          <a:tab pos="228600" algn="l"/>
                        </a:tabLst>
                      </a:pPr>
                      <a:r>
                        <a:rPr lang="fr-FR" sz="1200" b="1" dirty="0">
                          <a:latin typeface="Times New Roman"/>
                          <a:ea typeface="Times New Roman"/>
                        </a:rPr>
                        <a:t>Sensibiliser les SF pour la complémentarité des dossiers médicaux en insistant sur l’intérêt de la conclusion du dossier.</a:t>
                      </a:r>
                      <a:endParaRPr lang="fr-FR" sz="1200" dirty="0">
                        <a:latin typeface="Times New Roman"/>
                        <a:ea typeface="Times New Roman"/>
                      </a:endParaRPr>
                    </a:p>
                  </a:txBody>
                  <a:tcPr marL="44040" marR="44040"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5656" y="2204865"/>
            <a:ext cx="5382344" cy="1077218"/>
          </a:xfrm>
          <a:prstGeom prst="rect">
            <a:avLst/>
          </a:prstGeom>
        </p:spPr>
        <p:txBody>
          <a:bodyPr wrap="square">
            <a:spAutoFit/>
          </a:bodyPr>
          <a:lstStyle/>
          <a:p>
            <a:pPr algn="ctr"/>
            <a:r>
              <a:rPr lang="fr-FR" sz="3200" b="1" dirty="0" smtClean="0">
                <a:solidFill>
                  <a:srgbClr val="FF0000"/>
                </a:solidFill>
              </a:rPr>
              <a:t>Micro-plan des solutions correctrices retenues </a:t>
            </a:r>
            <a:endParaRPr lang="fr-FR" sz="32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356"/>
            <a:ext cx="8229600" cy="428628"/>
          </a:xfrm>
        </p:spPr>
        <p:txBody>
          <a:bodyPr>
            <a:normAutofit fontScale="90000"/>
          </a:bodyPr>
          <a:lstStyle/>
          <a:p>
            <a:r>
              <a:rPr lang="fr-FR" b="1" dirty="0" smtClean="0">
                <a:solidFill>
                  <a:srgbClr val="0000FF"/>
                </a:solidFill>
              </a:rPr>
              <a:t>INTRODUCTION</a:t>
            </a:r>
            <a:r>
              <a:rPr lang="fr-FR" dirty="0" smtClean="0"/>
              <a:t/>
            </a:r>
            <a:br>
              <a:rPr lang="fr-FR" dirty="0" smtClean="0"/>
            </a:br>
            <a:endParaRPr lang="fr-FR" dirty="0"/>
          </a:p>
        </p:txBody>
      </p:sp>
      <p:sp>
        <p:nvSpPr>
          <p:cNvPr id="3" name="Espace réservé du contenu 2"/>
          <p:cNvSpPr>
            <a:spLocks noGrp="1"/>
          </p:cNvSpPr>
          <p:nvPr>
            <p:ph idx="1"/>
          </p:nvPr>
        </p:nvSpPr>
        <p:spPr>
          <a:xfrm>
            <a:off x="214282" y="1071546"/>
            <a:ext cx="8715436" cy="5500726"/>
          </a:xfrm>
        </p:spPr>
        <p:txBody>
          <a:bodyPr>
            <a:normAutofit fontScale="92500"/>
          </a:bodyPr>
          <a:lstStyle/>
          <a:p>
            <a:r>
              <a:rPr lang="fr-FR" dirty="0" smtClean="0"/>
              <a:t>Le programme  national de périnatalité (P N P) mis en place depuis  1990 vise à réduire la morbidité et la mortalité maternelles et infantiles.</a:t>
            </a:r>
          </a:p>
          <a:p>
            <a:r>
              <a:rPr lang="fr-FR" dirty="0" smtClean="0"/>
              <a:t>Ce programme s’est engagé depuis 1999 dans une approche d’assurance qualité afin de garantir une meilleure prise en charge des femmes au cours de la période périnatale (avant, au cours et au décours de la grossesse).</a:t>
            </a:r>
          </a:p>
          <a:p>
            <a:r>
              <a:rPr lang="fr-FR" dirty="0" smtClean="0"/>
              <a:t>Cette démarche s’appuie sur des outils spécifiques dont </a:t>
            </a:r>
            <a:r>
              <a:rPr lang="fr-FR" b="1" dirty="0" smtClean="0"/>
              <a:t>l’outil d’évaluation et de micro-planification </a:t>
            </a:r>
            <a:r>
              <a:rPr lang="fr-FR" dirty="0" smtClean="0"/>
              <a:t>de la surveillance prénatale. (OEMP)</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279712950"/>
              </p:ext>
            </p:extLst>
          </p:nvPr>
        </p:nvGraphicFramePr>
        <p:xfrm>
          <a:off x="142845" y="332657"/>
          <a:ext cx="8715436" cy="10271105"/>
        </p:xfrm>
        <a:graphic>
          <a:graphicData uri="http://schemas.openxmlformats.org/drawingml/2006/table">
            <a:tbl>
              <a:tblPr/>
              <a:tblGrid>
                <a:gridCol w="1383452"/>
                <a:gridCol w="979074"/>
                <a:gridCol w="852184"/>
                <a:gridCol w="1266442"/>
                <a:gridCol w="1910328"/>
                <a:gridCol w="1081196"/>
                <a:gridCol w="1242760"/>
              </a:tblGrid>
              <a:tr h="212705">
                <a:tc rowSpan="2">
                  <a:txBody>
                    <a:bodyPr/>
                    <a:lstStyle/>
                    <a:p>
                      <a:pPr>
                        <a:spcAft>
                          <a:spcPts val="0"/>
                        </a:spcAft>
                      </a:pPr>
                      <a:r>
                        <a:rPr lang="fr-FR" sz="1200" b="1" dirty="0">
                          <a:solidFill>
                            <a:srgbClr val="0000FF"/>
                          </a:solidFill>
                          <a:latin typeface="Arial Black" pitchFamily="34" charset="0"/>
                          <a:ea typeface="Times New Roman"/>
                        </a:rPr>
                        <a:t>Goulot d’étranglement entre</a:t>
                      </a:r>
                      <a:endParaRPr lang="fr-FR" sz="1200" dirty="0">
                        <a:solidFill>
                          <a:srgbClr val="0000FF"/>
                        </a:solidFill>
                        <a:latin typeface="Arial Black" pitchFamily="34" charset="0"/>
                        <a:ea typeface="Times New Roman"/>
                      </a:endParaRPr>
                    </a:p>
                  </a:txBody>
                  <a:tcPr marL="41735" marR="41735"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spcAft>
                          <a:spcPts val="0"/>
                        </a:spcAft>
                      </a:pPr>
                      <a:r>
                        <a:rPr lang="fr-FR" sz="1200" b="1">
                          <a:solidFill>
                            <a:srgbClr val="0000FF"/>
                          </a:solidFill>
                          <a:latin typeface="Arial Black" pitchFamily="34" charset="0"/>
                          <a:ea typeface="Times New Roman"/>
                        </a:rPr>
                        <a:t>Taux</a:t>
                      </a:r>
                      <a:endParaRPr lang="fr-FR" sz="1200">
                        <a:solidFill>
                          <a:srgbClr val="0000FF"/>
                        </a:solidFill>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rowSpan="2">
                  <a:txBody>
                    <a:bodyPr/>
                    <a:lstStyle/>
                    <a:p>
                      <a:pPr>
                        <a:spcAft>
                          <a:spcPts val="0"/>
                        </a:spcAft>
                      </a:pPr>
                      <a:r>
                        <a:rPr lang="fr-FR" sz="1200" b="1">
                          <a:solidFill>
                            <a:srgbClr val="0000FF"/>
                          </a:solidFill>
                          <a:latin typeface="Arial Black" pitchFamily="34" charset="0"/>
                          <a:ea typeface="Times New Roman"/>
                        </a:rPr>
                        <a:t>Stratégie</a:t>
                      </a:r>
                      <a:endParaRPr lang="fr-FR" sz="1200">
                        <a:solidFill>
                          <a:srgbClr val="0000FF"/>
                        </a:solidFill>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spcAft>
                          <a:spcPts val="0"/>
                        </a:spcAft>
                      </a:pPr>
                      <a:r>
                        <a:rPr lang="fr-FR" sz="1200" b="1">
                          <a:solidFill>
                            <a:srgbClr val="0000FF"/>
                          </a:solidFill>
                          <a:latin typeface="Arial Black" pitchFamily="34" charset="0"/>
                          <a:ea typeface="Times New Roman"/>
                        </a:rPr>
                        <a:t>Activités</a:t>
                      </a:r>
                      <a:endParaRPr lang="fr-FR" sz="1200">
                        <a:solidFill>
                          <a:srgbClr val="0000FF"/>
                        </a:solidFill>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spcAft>
                          <a:spcPts val="0"/>
                        </a:spcAft>
                      </a:pPr>
                      <a:r>
                        <a:rPr lang="fr-FR" sz="1200" b="1">
                          <a:solidFill>
                            <a:srgbClr val="0000FF"/>
                          </a:solidFill>
                          <a:latin typeface="Arial Black" pitchFamily="34" charset="0"/>
                          <a:ea typeface="Times New Roman"/>
                        </a:rPr>
                        <a:t>Date</a:t>
                      </a:r>
                      <a:endParaRPr lang="fr-FR" sz="1200">
                        <a:solidFill>
                          <a:srgbClr val="0000FF"/>
                        </a:solidFill>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spcAft>
                          <a:spcPts val="0"/>
                        </a:spcAft>
                      </a:pPr>
                      <a:r>
                        <a:rPr lang="fr-FR" sz="1200" b="1" dirty="0">
                          <a:solidFill>
                            <a:srgbClr val="0000FF"/>
                          </a:solidFill>
                          <a:latin typeface="Arial Black" pitchFamily="34" charset="0"/>
                          <a:ea typeface="Times New Roman"/>
                        </a:rPr>
                        <a:t>Responsable</a:t>
                      </a:r>
                      <a:endParaRPr lang="fr-FR" sz="1200" dirty="0">
                        <a:solidFill>
                          <a:srgbClr val="0000FF"/>
                        </a:solidFill>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37439">
                <a:tc vMerge="1">
                  <a:txBody>
                    <a:bodyPr/>
                    <a:lstStyle/>
                    <a:p>
                      <a:endParaRPr lang="fr-FR"/>
                    </a:p>
                  </a:txBody>
                  <a:tcPr/>
                </a:tc>
                <a:tc>
                  <a:txBody>
                    <a:bodyPr/>
                    <a:lstStyle/>
                    <a:p>
                      <a:pPr>
                        <a:spcAft>
                          <a:spcPts val="0"/>
                        </a:spcAft>
                      </a:pPr>
                      <a:r>
                        <a:rPr lang="fr-FR" sz="1200" b="1" dirty="0">
                          <a:solidFill>
                            <a:srgbClr val="FF0000"/>
                          </a:solidFill>
                          <a:latin typeface="Arial Black" pitchFamily="34" charset="0"/>
                          <a:ea typeface="Times New Roman"/>
                        </a:rPr>
                        <a:t>En 2009</a:t>
                      </a:r>
                      <a:endParaRPr lang="fr-FR" sz="1200" dirty="0">
                        <a:solidFill>
                          <a:srgbClr val="FF0000"/>
                        </a:solidFill>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dirty="0">
                          <a:solidFill>
                            <a:srgbClr val="FF0000"/>
                          </a:solidFill>
                          <a:latin typeface="Arial Black" pitchFamily="34" charset="0"/>
                          <a:ea typeface="Times New Roman"/>
                        </a:rPr>
                        <a:t>Objectif 2010</a:t>
                      </a:r>
                      <a:endParaRPr lang="fr-FR" sz="1200" dirty="0">
                        <a:solidFill>
                          <a:srgbClr val="FF0000"/>
                        </a:solidFill>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427389">
                <a:tc>
                  <a:txBody>
                    <a:bodyPr/>
                    <a:lstStyle/>
                    <a:p>
                      <a:pPr>
                        <a:spcAft>
                          <a:spcPts val="0"/>
                        </a:spcAft>
                      </a:pPr>
                      <a:r>
                        <a:rPr lang="fr-FR" sz="1200" b="1">
                          <a:latin typeface="Arial Black" pitchFamily="34" charset="0"/>
                          <a:ea typeface="Times New Roman"/>
                        </a:rPr>
                        <a:t>Population cible et disponibilité</a:t>
                      </a:r>
                      <a:endParaRPr lang="fr-FR" sz="1200">
                        <a:latin typeface="Arial Black" pitchFamily="34" charset="0"/>
                        <a:ea typeface="Times New Roman"/>
                      </a:endParaRPr>
                    </a:p>
                  </a:txBody>
                  <a:tcPr marL="41735" marR="41735"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90%</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- 100%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100%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Continuer la même couverture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Organisation des congés</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Durant toute l’année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Equipe de gestion</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85916">
                <a:tc>
                  <a:txBody>
                    <a:bodyPr/>
                    <a:lstStyle/>
                    <a:p>
                      <a:pPr>
                        <a:spcAft>
                          <a:spcPts val="0"/>
                        </a:spcAft>
                      </a:pPr>
                      <a:r>
                        <a:rPr lang="fr-FR" sz="1200" b="1">
                          <a:latin typeface="Arial Black" pitchFamily="34" charset="0"/>
                          <a:ea typeface="Times New Roman"/>
                        </a:rPr>
                        <a:t>Disponibilité et utilisation</a:t>
                      </a:r>
                      <a:endParaRPr lang="fr-FR" sz="1200">
                        <a:latin typeface="Arial Black" pitchFamily="34" charset="0"/>
                        <a:ea typeface="Times New Roman"/>
                      </a:endParaRPr>
                    </a:p>
                  </a:txBody>
                  <a:tcPr marL="41735" marR="41735"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81%</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90%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smtClean="0">
                          <a:latin typeface="Arial Black" pitchFamily="34" charset="0"/>
                          <a:ea typeface="Times New Roman"/>
                        </a:rPr>
                        <a:t>Améliorer </a:t>
                      </a:r>
                      <a:r>
                        <a:rPr lang="fr-FR" sz="1200" dirty="0" smtClean="0">
                          <a:latin typeface="Arial Black" pitchFamily="34" charset="0"/>
                          <a:ea typeface="Times New Roman"/>
                        </a:rPr>
                        <a:t>les prestations</a:t>
                      </a:r>
                      <a:endParaRPr lang="fr-FR" sz="1200" dirty="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dirty="0" smtClean="0">
                          <a:latin typeface="Arial Black" pitchFamily="34" charset="0"/>
                          <a:ea typeface="Times New Roman"/>
                        </a:rPr>
                        <a:t>Education pour la santé</a:t>
                      </a:r>
                      <a:endParaRPr lang="fr-FR" sz="1200" dirty="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dirty="0" smtClean="0">
                          <a:latin typeface="Arial Black" pitchFamily="34" charset="0"/>
                          <a:ea typeface="Times New Roman"/>
                        </a:rPr>
                        <a:t>Equipe locale</a:t>
                      </a:r>
                      <a:endParaRPr lang="fr-FR" sz="1200" dirty="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949755">
                <a:tc>
                  <a:txBody>
                    <a:bodyPr/>
                    <a:lstStyle/>
                    <a:p>
                      <a:pPr>
                        <a:spcAft>
                          <a:spcPts val="0"/>
                        </a:spcAft>
                      </a:pPr>
                      <a:r>
                        <a:rPr lang="fr-FR" sz="1200" b="1">
                          <a:latin typeface="Arial Black" pitchFamily="34" charset="0"/>
                          <a:ea typeface="Times New Roman"/>
                        </a:rPr>
                        <a:t>Utilisation et visite précoce</a:t>
                      </a:r>
                      <a:endParaRPr lang="fr-FR" sz="1200">
                        <a:latin typeface="Arial Black" pitchFamily="34" charset="0"/>
                        <a:ea typeface="Times New Roman"/>
                      </a:endParaRPr>
                    </a:p>
                  </a:txBody>
                  <a:tcPr marL="41735" marR="41735"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79 - 45%</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60%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*Renforcer l’éducation pour la santé</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*Améliorer la disponibilité</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*IEC au cours des visites prénatales</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*Education concernant la visite prénatale au cours des séances de vaccination.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*Evaluation trimestrielle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Toute l’année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Chaque séance de vaccination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Trimestrielle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Médecins et SF</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Agent vaccinateur et animatrice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Equipe technique.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36949">
                <a:tc>
                  <a:txBody>
                    <a:bodyPr/>
                    <a:lstStyle/>
                    <a:p>
                      <a:pPr>
                        <a:spcAft>
                          <a:spcPts val="0"/>
                        </a:spcAft>
                      </a:pPr>
                      <a:r>
                        <a:rPr lang="fr-FR" sz="1200" b="1">
                          <a:latin typeface="Arial Black" pitchFamily="34" charset="0"/>
                          <a:ea typeface="Times New Roman"/>
                        </a:rPr>
                        <a:t>Visite précoce et couverture adéquate</a:t>
                      </a:r>
                      <a:endParaRPr lang="fr-FR" sz="1200">
                        <a:latin typeface="Arial Black" pitchFamily="34" charset="0"/>
                        <a:ea typeface="Times New Roman"/>
                      </a:endParaRPr>
                    </a:p>
                  </a:txBody>
                  <a:tcPr marL="41735" marR="41735"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48 - 7%</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50%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dirty="0">
                          <a:latin typeface="Arial Black" pitchFamily="34" charset="0"/>
                          <a:ea typeface="Times New Roman"/>
                        </a:rPr>
                        <a:t>*Renforcer les activités d’IEC.</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a:t>
                      </a:r>
                      <a:r>
                        <a:rPr lang="fr-FR" sz="1200" b="1" dirty="0" smtClean="0">
                          <a:latin typeface="Arial Black" pitchFamily="34" charset="0"/>
                          <a:ea typeface="Times New Roman"/>
                        </a:rPr>
                        <a:t>Rentabiliser </a:t>
                      </a:r>
                      <a:r>
                        <a:rPr lang="fr-FR" sz="1200" b="1" dirty="0">
                          <a:latin typeface="Arial Black" pitchFamily="34" charset="0"/>
                          <a:ea typeface="Times New Roman"/>
                        </a:rPr>
                        <a:t>le système de récupération des défaillantes</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*Améliorer la qualité de prise en charge.</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*Confort du local</a:t>
                      </a:r>
                      <a:endParaRPr lang="fr-FR" sz="1200" dirty="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*Organisation des séances d’éducation sur le calendrier prénatal au cours de la consultation.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*Mise en place d’un échéancier fonctionnel dans chaque bureau des SF.</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*Séance d’e formation sur l’intérêt de chaque consultation prénatale.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 respect des différentes étapes de la consultation prénatale.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*climatisation  et éclairage, propreté du local et du matériel.</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Chaque consultation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SF- Infirmier du centre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Mois de avril 2010</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Toute l’année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SF + animatrice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Dr Amiche  Chedly</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Equipe de gestion, SF et infirmier</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543353">
                <a:tc>
                  <a:txBody>
                    <a:bodyPr/>
                    <a:lstStyle/>
                    <a:p>
                      <a:pPr>
                        <a:spcAft>
                          <a:spcPts val="0"/>
                        </a:spcAft>
                      </a:pPr>
                      <a:r>
                        <a:rPr lang="fr-FR" sz="1200" b="1">
                          <a:latin typeface="Arial Black" pitchFamily="34" charset="0"/>
                          <a:ea typeface="Times New Roman"/>
                        </a:rPr>
                        <a:t>Couverture adéquate et couverture de qualité</a:t>
                      </a:r>
                      <a:endParaRPr lang="fr-FR" sz="1200">
                        <a:latin typeface="Arial Black" pitchFamily="34" charset="0"/>
                        <a:ea typeface="Times New Roman"/>
                      </a:endParaRPr>
                    </a:p>
                  </a:txBody>
                  <a:tcPr marL="41735" marR="41735"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47%</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- 7%</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40%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Sectorisation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Entretien du matériel</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Manque d’éducation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Utilisation correcte des dossiers médicaux en prénatal</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*Répartition stable des SF par centre.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*Equipements et Matériels fonctionnels.</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*Faire des séances d’éducations dans les CSB périphériques.</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*Réserver un temps nécessaire pour la consultation et pour le remplissage du dossier.</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*Formation continu sur le dossier prénatal.</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Toute l’année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Toute l’année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Chaque consultation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Chaque consultation.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Aout 2010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fr-FR" sz="1200" b="1" dirty="0">
                          <a:latin typeface="Arial Black" pitchFamily="34" charset="0"/>
                          <a:ea typeface="Times New Roman"/>
                        </a:rPr>
                        <a:t>Equipe de gestion.</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Directeur de l’hôpital</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Médecins, SF et Infirmiers.</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Equipe de consultation</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Dr </a:t>
                      </a:r>
                      <a:r>
                        <a:rPr lang="fr-FR" sz="1200" b="1" dirty="0" err="1">
                          <a:latin typeface="Arial Black" pitchFamily="34" charset="0"/>
                          <a:ea typeface="Times New Roman"/>
                        </a:rPr>
                        <a:t>Amiche</a:t>
                      </a:r>
                      <a:r>
                        <a:rPr lang="fr-FR" sz="1200" b="1" dirty="0">
                          <a:latin typeface="Arial Black" pitchFamily="34" charset="0"/>
                          <a:ea typeface="Times New Roman"/>
                        </a:rPr>
                        <a:t> </a:t>
                      </a:r>
                      <a:r>
                        <a:rPr lang="fr-FR" sz="1200" b="1" dirty="0" err="1">
                          <a:latin typeface="Arial Black" pitchFamily="34" charset="0"/>
                          <a:ea typeface="Times New Roman"/>
                        </a:rPr>
                        <a:t>Chedly</a:t>
                      </a:r>
                      <a:endParaRPr lang="fr-FR" sz="1200" dirty="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23526" y="-3817769"/>
          <a:ext cx="8606192" cy="10271105"/>
        </p:xfrm>
        <a:graphic>
          <a:graphicData uri="http://schemas.openxmlformats.org/drawingml/2006/table">
            <a:tbl>
              <a:tblPr/>
              <a:tblGrid>
                <a:gridCol w="1202770"/>
                <a:gridCol w="979074"/>
                <a:gridCol w="979074"/>
                <a:gridCol w="1139552"/>
                <a:gridCol w="1910328"/>
                <a:gridCol w="1081196"/>
                <a:gridCol w="1314198"/>
              </a:tblGrid>
              <a:tr h="212705">
                <a:tc rowSpan="2">
                  <a:txBody>
                    <a:bodyPr/>
                    <a:lstStyle/>
                    <a:p>
                      <a:pPr>
                        <a:spcAft>
                          <a:spcPts val="0"/>
                        </a:spcAft>
                      </a:pPr>
                      <a:r>
                        <a:rPr lang="fr-FR" sz="1200" b="1" dirty="0">
                          <a:latin typeface="Arial Black" pitchFamily="34" charset="0"/>
                          <a:ea typeface="Times New Roman"/>
                        </a:rPr>
                        <a:t>Goulot d’étranglement entre</a:t>
                      </a:r>
                      <a:endParaRPr lang="fr-FR" sz="1200" dirty="0">
                        <a:latin typeface="Arial Black" pitchFamily="34" charset="0"/>
                        <a:ea typeface="Times New Roman"/>
                      </a:endParaRPr>
                    </a:p>
                  </a:txBody>
                  <a:tcPr marL="41735" marR="41735"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spcAft>
                          <a:spcPts val="0"/>
                        </a:spcAft>
                      </a:pPr>
                      <a:r>
                        <a:rPr lang="fr-FR" sz="1200" b="1">
                          <a:latin typeface="Arial Black" pitchFamily="34" charset="0"/>
                          <a:ea typeface="Times New Roman"/>
                        </a:rPr>
                        <a:t>Taux</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rowSpan="2">
                  <a:txBody>
                    <a:bodyPr/>
                    <a:lstStyle/>
                    <a:p>
                      <a:pPr>
                        <a:spcAft>
                          <a:spcPts val="0"/>
                        </a:spcAft>
                      </a:pPr>
                      <a:r>
                        <a:rPr lang="fr-FR" sz="1200" b="1">
                          <a:latin typeface="Arial Black" pitchFamily="34" charset="0"/>
                          <a:ea typeface="Times New Roman"/>
                        </a:rPr>
                        <a:t>Stratégie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spcAft>
                          <a:spcPts val="0"/>
                        </a:spcAft>
                      </a:pPr>
                      <a:r>
                        <a:rPr lang="fr-FR" sz="1200" b="1">
                          <a:latin typeface="Arial Black" pitchFamily="34" charset="0"/>
                          <a:ea typeface="Times New Roman"/>
                        </a:rPr>
                        <a:t>Activités</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spcAft>
                          <a:spcPts val="0"/>
                        </a:spcAft>
                      </a:pPr>
                      <a:r>
                        <a:rPr lang="fr-FR" sz="1200" b="1">
                          <a:latin typeface="Arial Black" pitchFamily="34" charset="0"/>
                          <a:ea typeface="Times New Roman"/>
                        </a:rPr>
                        <a:t>Date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spcAft>
                          <a:spcPts val="0"/>
                        </a:spcAft>
                      </a:pPr>
                      <a:r>
                        <a:rPr lang="fr-FR" sz="1200" b="1">
                          <a:latin typeface="Arial Black" pitchFamily="34" charset="0"/>
                          <a:ea typeface="Times New Roman"/>
                        </a:rPr>
                        <a:t>Responsable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37439">
                <a:tc vMerge="1">
                  <a:txBody>
                    <a:bodyPr/>
                    <a:lstStyle/>
                    <a:p>
                      <a:endParaRPr lang="fr-FR"/>
                    </a:p>
                  </a:txBody>
                  <a:tcPr/>
                </a:tc>
                <a:tc>
                  <a:txBody>
                    <a:bodyPr/>
                    <a:lstStyle/>
                    <a:p>
                      <a:pPr>
                        <a:spcAft>
                          <a:spcPts val="0"/>
                        </a:spcAft>
                      </a:pPr>
                      <a:r>
                        <a:rPr lang="fr-FR" sz="1200" b="1">
                          <a:latin typeface="Arial Black" pitchFamily="34" charset="0"/>
                          <a:ea typeface="Times New Roman"/>
                        </a:rPr>
                        <a:t>En 2009</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Objectif 2010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427389">
                <a:tc>
                  <a:txBody>
                    <a:bodyPr/>
                    <a:lstStyle/>
                    <a:p>
                      <a:pPr>
                        <a:spcAft>
                          <a:spcPts val="0"/>
                        </a:spcAft>
                      </a:pPr>
                      <a:r>
                        <a:rPr lang="fr-FR" sz="1200" b="1">
                          <a:latin typeface="Arial Black" pitchFamily="34" charset="0"/>
                          <a:ea typeface="Times New Roman"/>
                        </a:rPr>
                        <a:t>Population cible et disponibilité</a:t>
                      </a:r>
                      <a:endParaRPr lang="fr-FR" sz="1200">
                        <a:latin typeface="Arial Black" pitchFamily="34" charset="0"/>
                        <a:ea typeface="Times New Roman"/>
                      </a:endParaRPr>
                    </a:p>
                  </a:txBody>
                  <a:tcPr marL="41735" marR="41735"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90%</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- 100%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100%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Continuer la même couverture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Organisation des congés</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Durant toute l’année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Equipe de gestion</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85916">
                <a:tc>
                  <a:txBody>
                    <a:bodyPr/>
                    <a:lstStyle/>
                    <a:p>
                      <a:pPr>
                        <a:spcAft>
                          <a:spcPts val="0"/>
                        </a:spcAft>
                      </a:pPr>
                      <a:r>
                        <a:rPr lang="fr-FR" sz="1200" b="1">
                          <a:latin typeface="Arial Black" pitchFamily="34" charset="0"/>
                          <a:ea typeface="Times New Roman"/>
                        </a:rPr>
                        <a:t>Disponibilité et utilisation</a:t>
                      </a:r>
                      <a:endParaRPr lang="fr-FR" sz="1200">
                        <a:latin typeface="Arial Black" pitchFamily="34" charset="0"/>
                        <a:ea typeface="Times New Roman"/>
                      </a:endParaRPr>
                    </a:p>
                  </a:txBody>
                  <a:tcPr marL="41735" marR="41735"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81%</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90%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949755">
                <a:tc>
                  <a:txBody>
                    <a:bodyPr/>
                    <a:lstStyle/>
                    <a:p>
                      <a:pPr>
                        <a:spcAft>
                          <a:spcPts val="0"/>
                        </a:spcAft>
                      </a:pPr>
                      <a:r>
                        <a:rPr lang="fr-FR" sz="1200" b="1">
                          <a:latin typeface="Arial Black" pitchFamily="34" charset="0"/>
                          <a:ea typeface="Times New Roman"/>
                        </a:rPr>
                        <a:t>Utilisation et visite précoce</a:t>
                      </a:r>
                      <a:endParaRPr lang="fr-FR" sz="1200">
                        <a:latin typeface="Arial Black" pitchFamily="34" charset="0"/>
                        <a:ea typeface="Times New Roman"/>
                      </a:endParaRPr>
                    </a:p>
                  </a:txBody>
                  <a:tcPr marL="41735" marR="41735"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79 - 45%</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60%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dirty="0">
                          <a:latin typeface="Arial Black" pitchFamily="34" charset="0"/>
                          <a:ea typeface="Times New Roman"/>
                        </a:rPr>
                        <a:t>*Renforcer l’éducation pour la santé</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*Améliorer la disponibilité</a:t>
                      </a:r>
                      <a:endParaRPr lang="fr-FR" sz="1200" dirty="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*IEC au cours des visites prénatales</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*Education concernant la visite prénatale au cours des séances de vaccination.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*Evaluation trimestrielle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Toute l’année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Chaque séance de vaccination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Trimestrielle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Médecins et SF</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Agent vaccinateur et animatrice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Equipe technique.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36949">
                <a:tc>
                  <a:txBody>
                    <a:bodyPr/>
                    <a:lstStyle/>
                    <a:p>
                      <a:pPr>
                        <a:spcAft>
                          <a:spcPts val="0"/>
                        </a:spcAft>
                      </a:pPr>
                      <a:r>
                        <a:rPr lang="fr-FR" sz="1200" b="1">
                          <a:latin typeface="Arial Black" pitchFamily="34" charset="0"/>
                          <a:ea typeface="Times New Roman"/>
                        </a:rPr>
                        <a:t>Visite précoce et couverture adéquate</a:t>
                      </a:r>
                      <a:endParaRPr lang="fr-FR" sz="1200">
                        <a:latin typeface="Arial Black" pitchFamily="34" charset="0"/>
                        <a:ea typeface="Times New Roman"/>
                      </a:endParaRPr>
                    </a:p>
                  </a:txBody>
                  <a:tcPr marL="41735" marR="41735"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48 - 7%</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dirty="0">
                          <a:latin typeface="Arial Black" pitchFamily="34" charset="0"/>
                          <a:ea typeface="Times New Roman"/>
                        </a:rPr>
                        <a:t>50%</a:t>
                      </a:r>
                      <a:endParaRPr lang="fr-FR" sz="1200" dirty="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*Renforcer les activités d’IEC.</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*Rentabilisé le système de récupération des défaillantes</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*Améliorer la qualité de prise en charge.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*Confort du local</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dirty="0">
                          <a:latin typeface="Arial Black" pitchFamily="34" charset="0"/>
                          <a:ea typeface="Times New Roman"/>
                        </a:rPr>
                        <a:t>*Organisation des séances d’éducation sur le calendrier prénatal au cours de la consultation.</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*Mise en place d’un échéancier fonctionnel dans chaque bureau des SF.</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*Séance d’e formation sur l’intérêt de chaque consultation prénatale.</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 respect des </a:t>
                      </a:r>
                      <a:r>
                        <a:rPr lang="fr-FR" sz="1200" b="1" dirty="0" smtClean="0">
                          <a:latin typeface="Arial Black" pitchFamily="34" charset="0"/>
                          <a:ea typeface="Times New Roman"/>
                        </a:rPr>
                        <a:t>prénatale. différentes étapes de la consultation </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*climatisation  et éclairage, propreté du local et du matériel.</a:t>
                      </a:r>
                      <a:endParaRPr lang="fr-FR" sz="1200" dirty="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Chaque consultation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SF- Infirmier du centre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Mois de avril 2010</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Toute l’année</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fr-FR" sz="1200" b="1" dirty="0">
                          <a:latin typeface="Arial Black" pitchFamily="34" charset="0"/>
                          <a:ea typeface="Times New Roman"/>
                        </a:rPr>
                        <a:t>SF + animatrice</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Dr </a:t>
                      </a:r>
                      <a:r>
                        <a:rPr lang="fr-FR" sz="1200" b="1" dirty="0" err="1">
                          <a:latin typeface="Arial Black" pitchFamily="34" charset="0"/>
                          <a:ea typeface="Times New Roman"/>
                        </a:rPr>
                        <a:t>Amiche</a:t>
                      </a:r>
                      <a:r>
                        <a:rPr lang="fr-FR" sz="1200" b="1" dirty="0">
                          <a:latin typeface="Arial Black" pitchFamily="34" charset="0"/>
                          <a:ea typeface="Times New Roman"/>
                        </a:rPr>
                        <a:t>  </a:t>
                      </a:r>
                      <a:r>
                        <a:rPr lang="fr-FR" sz="1200" b="1" dirty="0" err="1">
                          <a:latin typeface="Arial Black" pitchFamily="34" charset="0"/>
                          <a:ea typeface="Times New Roman"/>
                        </a:rPr>
                        <a:t>Chedly</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Equipe de gestion, SF et infirmier</a:t>
                      </a:r>
                      <a:endParaRPr lang="fr-FR" sz="1200" dirty="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543353">
                <a:tc>
                  <a:txBody>
                    <a:bodyPr/>
                    <a:lstStyle/>
                    <a:p>
                      <a:pPr>
                        <a:spcAft>
                          <a:spcPts val="0"/>
                        </a:spcAft>
                      </a:pPr>
                      <a:r>
                        <a:rPr lang="fr-FR" sz="1200" b="1">
                          <a:latin typeface="Arial Black" pitchFamily="34" charset="0"/>
                          <a:ea typeface="Times New Roman"/>
                        </a:rPr>
                        <a:t>Couverture adéquate et couverture de qualité</a:t>
                      </a:r>
                      <a:endParaRPr lang="fr-FR" sz="1200">
                        <a:latin typeface="Arial Black" pitchFamily="34" charset="0"/>
                        <a:ea typeface="Times New Roman"/>
                      </a:endParaRPr>
                    </a:p>
                  </a:txBody>
                  <a:tcPr marL="41735" marR="41735"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fr-FR" sz="1200" b="1" dirty="0">
                          <a:latin typeface="Arial Black" pitchFamily="34" charset="0"/>
                          <a:ea typeface="Times New Roman"/>
                        </a:rPr>
                        <a:t>47%</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- 7%</a:t>
                      </a:r>
                      <a:endParaRPr lang="fr-FR" sz="1200" dirty="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40%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Sectorisation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Entretien du matériel</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Manque d’éducation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Utilisation correcte des dossiers médicaux en prénatal</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*Répartition stable des SF par centre.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*Equipements et Matériels fonctionnels.</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*Faire des séances d’éducations dans les CSB périphériques.</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*Réserver un temps nécessaire pour la consultation et pour le remplissage du dossier.</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*Formation continu sur le dossier prénatal.</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fr-FR" sz="1200" b="1">
                          <a:latin typeface="Arial Black" pitchFamily="34" charset="0"/>
                          <a:ea typeface="Times New Roman"/>
                        </a:rPr>
                        <a:t>Toute l’année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Toute l’année</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Chaque consultation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Chaque consultation.</a:t>
                      </a:r>
                      <a:endParaRPr lang="fr-FR" sz="1200">
                        <a:latin typeface="Arial Black" pitchFamily="34" charset="0"/>
                        <a:ea typeface="Times New Roman"/>
                      </a:endParaRPr>
                    </a:p>
                    <a:p>
                      <a:pPr>
                        <a:spcAft>
                          <a:spcPts val="0"/>
                        </a:spcAft>
                      </a:pPr>
                      <a:r>
                        <a:rPr lang="fr-FR" sz="1200" b="1">
                          <a:latin typeface="Arial Black" pitchFamily="34" charset="0"/>
                          <a:ea typeface="Times New Roman"/>
                        </a:rPr>
                        <a:t>Aout 2010</a:t>
                      </a:r>
                      <a:endParaRPr lang="fr-FR" sz="120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spcAft>
                          <a:spcPts val="0"/>
                        </a:spcAft>
                      </a:pPr>
                      <a:r>
                        <a:rPr lang="fr-FR" sz="1200" b="1" dirty="0">
                          <a:latin typeface="Arial Black" pitchFamily="34" charset="0"/>
                          <a:ea typeface="Times New Roman"/>
                        </a:rPr>
                        <a:t>Equipe de gestion.</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Directeur de l’hôpital</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Médecins, SF et Infirmiers.</a:t>
                      </a:r>
                      <a:endParaRPr lang="fr-FR" sz="1200" dirty="0">
                        <a:latin typeface="Arial Black" pitchFamily="34" charset="0"/>
                        <a:ea typeface="Times New Roman"/>
                      </a:endParaRPr>
                    </a:p>
                    <a:p>
                      <a:pPr>
                        <a:spcAft>
                          <a:spcPts val="0"/>
                        </a:spcAft>
                      </a:pPr>
                      <a:r>
                        <a:rPr lang="fr-FR" sz="1200" b="1" dirty="0">
                          <a:latin typeface="Arial Black" pitchFamily="34" charset="0"/>
                          <a:ea typeface="Times New Roman"/>
                        </a:rPr>
                        <a:t>Equipe de consultation</a:t>
                      </a:r>
                      <a:endParaRPr lang="fr-FR" sz="1200" dirty="0">
                        <a:latin typeface="Arial Black" pitchFamily="34" charset="0"/>
                        <a:ea typeface="Times New Roman"/>
                      </a:endParaRPr>
                    </a:p>
                    <a:p>
                      <a:pPr>
                        <a:spcAft>
                          <a:spcPts val="0"/>
                        </a:spcAft>
                      </a:pPr>
                      <a:r>
                        <a:rPr lang="fr-FR" sz="1200" b="1" dirty="0" smtClean="0">
                          <a:latin typeface="Arial Black" pitchFamily="34" charset="0"/>
                          <a:ea typeface="Times New Roman"/>
                        </a:rPr>
                        <a:t>Dr </a:t>
                      </a:r>
                      <a:r>
                        <a:rPr lang="fr-FR" sz="1200" b="1" dirty="0" err="1" smtClean="0">
                          <a:latin typeface="Arial Black" pitchFamily="34" charset="0"/>
                          <a:ea typeface="Times New Roman"/>
                        </a:rPr>
                        <a:t>Amiche</a:t>
                      </a:r>
                      <a:r>
                        <a:rPr lang="fr-FR" sz="1200" b="1" dirty="0" smtClean="0">
                          <a:latin typeface="Arial Black" pitchFamily="34" charset="0"/>
                          <a:ea typeface="Times New Roman"/>
                        </a:rPr>
                        <a:t> </a:t>
                      </a:r>
                      <a:r>
                        <a:rPr lang="fr-FR" sz="1200" b="1" dirty="0" err="1" smtClean="0">
                          <a:latin typeface="Arial Black" pitchFamily="34" charset="0"/>
                          <a:ea typeface="Times New Roman"/>
                        </a:rPr>
                        <a:t>Chedly</a:t>
                      </a:r>
                      <a:endParaRPr lang="fr-FR" sz="1200" dirty="0">
                        <a:latin typeface="Arial Black" pitchFamily="34" charset="0"/>
                        <a:ea typeface="Times New Roman"/>
                      </a:endParaRPr>
                    </a:p>
                  </a:txBody>
                  <a:tcPr marL="41735" marR="41735"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pic>
        <p:nvPicPr>
          <p:cNvPr id="30722" name="Picture 2" descr="Résultat de recherche d'images pour &quot;je vous remercie de votre attention&quot;"/>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785818"/>
          </a:xfrm>
        </p:spPr>
        <p:txBody>
          <a:bodyPr>
            <a:normAutofit fontScale="90000"/>
          </a:bodyPr>
          <a:lstStyle/>
          <a:p>
            <a:r>
              <a:rPr lang="fr-FR" b="1" dirty="0" smtClean="0">
                <a:solidFill>
                  <a:srgbClr val="0000FF"/>
                </a:solidFill>
              </a:rPr>
              <a:t>Définitions</a:t>
            </a:r>
            <a:r>
              <a:rPr lang="fr-FR" b="1" dirty="0" smtClean="0"/>
              <a:t> </a:t>
            </a:r>
            <a:r>
              <a:rPr lang="fr-FR" dirty="0" smtClean="0"/>
              <a:t/>
            </a:r>
            <a:br>
              <a:rPr lang="fr-FR" dirty="0" smtClean="0"/>
            </a:br>
            <a:endParaRPr lang="fr-FR" dirty="0"/>
          </a:p>
        </p:txBody>
      </p:sp>
      <p:sp>
        <p:nvSpPr>
          <p:cNvPr id="3" name="Espace réservé du contenu 2"/>
          <p:cNvSpPr>
            <a:spLocks noGrp="1"/>
          </p:cNvSpPr>
          <p:nvPr>
            <p:ph idx="1"/>
          </p:nvPr>
        </p:nvSpPr>
        <p:spPr>
          <a:xfrm>
            <a:off x="214282" y="928670"/>
            <a:ext cx="8786874" cy="5643602"/>
          </a:xfrm>
        </p:spPr>
        <p:txBody>
          <a:bodyPr>
            <a:normAutofit lnSpcReduction="10000"/>
          </a:bodyPr>
          <a:lstStyle/>
          <a:p>
            <a:r>
              <a:rPr lang="fr-FR" b="1" dirty="0" smtClean="0"/>
              <a:t>Planification</a:t>
            </a:r>
            <a:r>
              <a:rPr lang="fr-FR" dirty="0" smtClean="0"/>
              <a:t> : Action d’organiser à l’avance un plan d’intervention avec des objectifs prédéfinis.</a:t>
            </a:r>
          </a:p>
          <a:p>
            <a:r>
              <a:rPr lang="fr-FR" b="1" dirty="0" smtClean="0"/>
              <a:t>Suivi</a:t>
            </a:r>
            <a:r>
              <a:rPr lang="fr-FR" dirty="0" smtClean="0"/>
              <a:t> : (Que faisons-nous ?) Une fonction continue qui fournit aux gestionnaires et aux prestataires des indications sur les progrès réalisés ou les difficultés rencontrées au cours de la mise en œuvre d’un programme.</a:t>
            </a:r>
          </a:p>
          <a:p>
            <a:r>
              <a:rPr lang="fr-FR" b="1" dirty="0" smtClean="0"/>
              <a:t>Evaluation</a:t>
            </a:r>
            <a:r>
              <a:rPr lang="fr-FR" dirty="0" smtClean="0"/>
              <a:t> : (Qu’avons-nous accompli ?) Un exercice limité dans le temps qui vise à mesurer les résultats enregistrés au niveau de la population attribuables aux actions d’un programme. </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214446"/>
          </a:xfrm>
        </p:spPr>
        <p:txBody>
          <a:bodyPr>
            <a:noAutofit/>
          </a:bodyPr>
          <a:lstStyle/>
          <a:p>
            <a:r>
              <a:rPr lang="fr-FR" sz="4000" b="1" dirty="0" smtClean="0">
                <a:solidFill>
                  <a:srgbClr val="0000FF"/>
                </a:solidFill>
              </a:rPr>
              <a:t>OEMP : Présentation</a:t>
            </a:r>
            <a:br>
              <a:rPr lang="fr-FR" sz="4000" b="1" dirty="0" smtClean="0">
                <a:solidFill>
                  <a:srgbClr val="0000FF"/>
                </a:solidFill>
              </a:rPr>
            </a:br>
            <a:endParaRPr lang="fr-FR" sz="4000" b="1" dirty="0" smtClean="0">
              <a:solidFill>
                <a:srgbClr val="0000FF"/>
              </a:solidFill>
            </a:endParaRPr>
          </a:p>
        </p:txBody>
      </p:sp>
      <p:sp>
        <p:nvSpPr>
          <p:cNvPr id="3" name="Espace réservé du contenu 2"/>
          <p:cNvSpPr>
            <a:spLocks noGrp="1"/>
          </p:cNvSpPr>
          <p:nvPr>
            <p:ph idx="1"/>
          </p:nvPr>
        </p:nvSpPr>
        <p:spPr>
          <a:xfrm>
            <a:off x="285720" y="1285860"/>
            <a:ext cx="8643998" cy="5357850"/>
          </a:xfrm>
        </p:spPr>
        <p:txBody>
          <a:bodyPr>
            <a:normAutofit fontScale="92500"/>
          </a:bodyPr>
          <a:lstStyle/>
          <a:p>
            <a:r>
              <a:rPr lang="fr-FR" dirty="0" smtClean="0"/>
              <a:t>L’OEMP est un outil de gestion.</a:t>
            </a:r>
          </a:p>
          <a:p>
            <a:r>
              <a:rPr lang="fr-FR" dirty="0" smtClean="0"/>
              <a:t>Il est facilement applicable aux programmes nationaux qui ciblent une population bien définie (</a:t>
            </a:r>
            <a:r>
              <a:rPr lang="fr-FR" dirty="0" err="1" smtClean="0"/>
              <a:t>exp</a:t>
            </a:r>
            <a:r>
              <a:rPr lang="fr-FR" dirty="0" smtClean="0"/>
              <a:t> : Femme enceinte pour la surveillance prénatale, FAR pour la planification familiale, enfants de moins de deux ans pour la vaccination…).</a:t>
            </a:r>
          </a:p>
          <a:p>
            <a:r>
              <a:rPr lang="fr-FR" dirty="0" smtClean="0"/>
              <a:t>L’utilisation de l’OEMP est conditionnée par l’engagement de l’équipe du CSB à améliorer les performances de leurs centres à travers l’adoption d’une approche de résolution des problèmes.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b="1" dirty="0" smtClean="0">
                <a:solidFill>
                  <a:srgbClr val="0000FF"/>
                </a:solidFill>
              </a:rPr>
              <a:t>OEMP : Les étapes de l’évaluation</a:t>
            </a:r>
            <a:r>
              <a:rPr lang="fr-FR" b="1" dirty="0" smtClean="0"/>
              <a:t> </a:t>
            </a:r>
            <a:endParaRPr lang="fr-FR" dirty="0"/>
          </a:p>
        </p:txBody>
      </p:sp>
      <p:sp>
        <p:nvSpPr>
          <p:cNvPr id="3" name="Espace réservé du contenu 2"/>
          <p:cNvSpPr>
            <a:spLocks noGrp="1"/>
          </p:cNvSpPr>
          <p:nvPr>
            <p:ph idx="1"/>
          </p:nvPr>
        </p:nvSpPr>
        <p:spPr>
          <a:xfrm>
            <a:off x="214282" y="1357298"/>
            <a:ext cx="8715436" cy="5214974"/>
          </a:xfrm>
        </p:spPr>
        <p:txBody>
          <a:bodyPr>
            <a:normAutofit fontScale="92500" lnSpcReduction="10000"/>
          </a:bodyPr>
          <a:lstStyle/>
          <a:p>
            <a:pPr lvl="0">
              <a:buNone/>
            </a:pPr>
            <a:r>
              <a:rPr lang="fr-FR" b="1" dirty="0" smtClean="0">
                <a:solidFill>
                  <a:srgbClr val="FF0000"/>
                </a:solidFill>
              </a:rPr>
              <a:t>   Première étape</a:t>
            </a:r>
            <a:r>
              <a:rPr lang="fr-FR" dirty="0" smtClean="0"/>
              <a:t> </a:t>
            </a:r>
          </a:p>
          <a:p>
            <a:r>
              <a:rPr lang="fr-FR" dirty="0" smtClean="0"/>
              <a:t>Calcul d’indicateurs de performances.</a:t>
            </a:r>
          </a:p>
          <a:p>
            <a:r>
              <a:rPr lang="fr-FR" dirty="0" smtClean="0"/>
              <a:t> Ces indicateurs peuvent se rapporter à des performances :</a:t>
            </a:r>
          </a:p>
          <a:p>
            <a:pPr lvl="1">
              <a:buFont typeface="Wingdings" pitchFamily="2" charset="2"/>
              <a:buChar char="Ø"/>
            </a:pPr>
            <a:r>
              <a:rPr lang="fr-FR" b="1" dirty="0" smtClean="0"/>
              <a:t>Quantitatives</a:t>
            </a:r>
            <a:r>
              <a:rPr lang="fr-FR" dirty="0" smtClean="0"/>
              <a:t>  (</a:t>
            </a:r>
            <a:r>
              <a:rPr lang="fr-FR" dirty="0" err="1" smtClean="0"/>
              <a:t>exp</a:t>
            </a:r>
            <a:r>
              <a:rPr lang="fr-FR" dirty="0" smtClean="0"/>
              <a:t> : taux d’utilisation d’un service donné, proportion d’enfants vaccinés par Penta3, couverture par au moins une visite prénatale, …) </a:t>
            </a:r>
          </a:p>
          <a:p>
            <a:pPr lvl="1">
              <a:buFont typeface="Wingdings" pitchFamily="2" charset="2"/>
              <a:buChar char="Ø"/>
            </a:pPr>
            <a:r>
              <a:rPr lang="fr-FR" dirty="0" smtClean="0"/>
              <a:t> </a:t>
            </a:r>
            <a:r>
              <a:rPr lang="fr-FR" b="1" dirty="0" smtClean="0"/>
              <a:t>Qualitatives </a:t>
            </a:r>
            <a:r>
              <a:rPr lang="fr-FR" dirty="0" smtClean="0"/>
              <a:t>(proportion d’enfants complètement vaccinés, proportion de femmes ayant bénéficié de 5 visites prénatales selon le calendrier préconisé par le programme national de périnatalité, femmes ayant bénéficié d’une prise en charge de qualité…)</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b="1" dirty="0" smtClean="0">
                <a:solidFill>
                  <a:srgbClr val="0000FF"/>
                </a:solidFill>
              </a:rPr>
              <a:t>OEMP : Les étapes de l’évaluation</a:t>
            </a:r>
            <a:r>
              <a:rPr lang="fr-FR" b="1" dirty="0" smtClean="0"/>
              <a:t> </a:t>
            </a:r>
            <a:endParaRPr lang="fr-FR" dirty="0"/>
          </a:p>
        </p:txBody>
      </p:sp>
      <p:sp>
        <p:nvSpPr>
          <p:cNvPr id="3" name="Espace réservé du contenu 2"/>
          <p:cNvSpPr>
            <a:spLocks noGrp="1"/>
          </p:cNvSpPr>
          <p:nvPr>
            <p:ph idx="1"/>
          </p:nvPr>
        </p:nvSpPr>
        <p:spPr>
          <a:xfrm>
            <a:off x="214282" y="1357298"/>
            <a:ext cx="8715436" cy="5214974"/>
          </a:xfrm>
        </p:spPr>
        <p:txBody>
          <a:bodyPr>
            <a:normAutofit/>
          </a:bodyPr>
          <a:lstStyle/>
          <a:p>
            <a:pPr lvl="0">
              <a:buNone/>
            </a:pPr>
            <a:r>
              <a:rPr lang="fr-FR" sz="3000" b="1" dirty="0" smtClean="0">
                <a:solidFill>
                  <a:srgbClr val="FF0000"/>
                </a:solidFill>
              </a:rPr>
              <a:t>  Deuxième étape</a:t>
            </a:r>
            <a:r>
              <a:rPr lang="fr-FR" dirty="0" smtClean="0"/>
              <a:t>  </a:t>
            </a:r>
          </a:p>
          <a:p>
            <a:r>
              <a:rPr lang="fr-FR" dirty="0" smtClean="0"/>
              <a:t>Traçage de la courbe des performances.</a:t>
            </a:r>
          </a:p>
          <a:p>
            <a:pPr lvl="0">
              <a:buNone/>
            </a:pPr>
            <a:r>
              <a:rPr lang="fr-FR" dirty="0" smtClean="0"/>
              <a:t>  </a:t>
            </a:r>
            <a:r>
              <a:rPr lang="fr-FR" sz="3000" b="1" dirty="0" smtClean="0">
                <a:solidFill>
                  <a:srgbClr val="FF0000"/>
                </a:solidFill>
              </a:rPr>
              <a:t>Troisième étape</a:t>
            </a:r>
            <a:r>
              <a:rPr lang="fr-FR" dirty="0" smtClean="0"/>
              <a:t>  </a:t>
            </a:r>
          </a:p>
          <a:p>
            <a:r>
              <a:rPr lang="fr-FR" dirty="0" smtClean="0"/>
              <a:t>Etude de la courbe et visualisation des problèmes ou des « goulots d’étranglements »</a:t>
            </a:r>
          </a:p>
          <a:p>
            <a:pPr lvl="0">
              <a:buNone/>
            </a:pPr>
            <a:r>
              <a:rPr lang="fr-FR" sz="3000" b="1" dirty="0" smtClean="0">
                <a:solidFill>
                  <a:srgbClr val="FF0000"/>
                </a:solidFill>
              </a:rPr>
              <a:t>   Quatrième étape</a:t>
            </a:r>
            <a:r>
              <a:rPr lang="fr-FR" dirty="0" smtClean="0"/>
              <a:t>  </a:t>
            </a:r>
          </a:p>
          <a:p>
            <a:r>
              <a:rPr lang="fr-FR" dirty="0" smtClean="0"/>
              <a:t>Analyse des principales causes des problèmes visualisées sur la courbe.</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b="1" dirty="0" smtClean="0">
                <a:solidFill>
                  <a:srgbClr val="0000FF"/>
                </a:solidFill>
              </a:rPr>
              <a:t>OEMP : Les étapes de l’évaluation</a:t>
            </a:r>
            <a:r>
              <a:rPr lang="fr-FR" b="1" dirty="0" smtClean="0"/>
              <a:t> </a:t>
            </a:r>
            <a:endParaRPr lang="fr-FR" dirty="0"/>
          </a:p>
        </p:txBody>
      </p:sp>
      <p:sp>
        <p:nvSpPr>
          <p:cNvPr id="3" name="Espace réservé du contenu 2"/>
          <p:cNvSpPr>
            <a:spLocks noGrp="1"/>
          </p:cNvSpPr>
          <p:nvPr>
            <p:ph idx="1"/>
          </p:nvPr>
        </p:nvSpPr>
        <p:spPr>
          <a:xfrm>
            <a:off x="214282" y="1357298"/>
            <a:ext cx="8715436" cy="5214974"/>
          </a:xfrm>
        </p:spPr>
        <p:txBody>
          <a:bodyPr>
            <a:normAutofit fontScale="92500" lnSpcReduction="20000"/>
          </a:bodyPr>
          <a:lstStyle/>
          <a:p>
            <a:pPr lvl="0">
              <a:buNone/>
            </a:pPr>
            <a:r>
              <a:rPr lang="fr-FR" b="1" dirty="0" smtClean="0">
                <a:solidFill>
                  <a:srgbClr val="FF0000"/>
                </a:solidFill>
              </a:rPr>
              <a:t>  Cinquième étape</a:t>
            </a:r>
            <a:r>
              <a:rPr lang="fr-FR" dirty="0" smtClean="0"/>
              <a:t>  </a:t>
            </a:r>
          </a:p>
          <a:p>
            <a:r>
              <a:rPr lang="fr-FR" b="1" dirty="0" smtClean="0"/>
              <a:t>Suivi du dernier micro-plan </a:t>
            </a:r>
            <a:r>
              <a:rPr lang="fr-FR" dirty="0" smtClean="0"/>
              <a:t>de l’exercice d’évaluation et de micro-planification pour identifier les contraintes ayant empêché l’équipe du CSB de réaliser les performances escomptées ou bien les facteurs ayant permis de réaliser ces performances.</a:t>
            </a:r>
          </a:p>
          <a:p>
            <a:pPr lvl="0">
              <a:buNone/>
            </a:pPr>
            <a:r>
              <a:rPr lang="fr-FR" b="1" dirty="0" smtClean="0">
                <a:solidFill>
                  <a:srgbClr val="FF0000"/>
                </a:solidFill>
              </a:rPr>
              <a:t>  Sixième étape</a:t>
            </a:r>
            <a:r>
              <a:rPr lang="fr-FR" dirty="0" smtClean="0"/>
              <a:t> </a:t>
            </a:r>
          </a:p>
          <a:p>
            <a:r>
              <a:rPr lang="fr-FR" b="1" dirty="0" smtClean="0"/>
              <a:t>Micro-plan de détail de stratégies ou des activités </a:t>
            </a:r>
            <a:r>
              <a:rPr lang="fr-FR" dirty="0" smtClean="0"/>
              <a:t>à  réaliser par l’équipe du CSB en fixant des objectifs de performances par la cohorte de femmes enceintes à suivre durant l’année en cours.</a:t>
            </a:r>
          </a:p>
          <a:p>
            <a:pPr>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84784"/>
            <a:ext cx="8229600" cy="2880320"/>
          </a:xfrm>
          <a:solidFill>
            <a:srgbClr val="FFC000"/>
          </a:solidFill>
        </p:spPr>
        <p:txBody>
          <a:bodyPr>
            <a:normAutofit/>
          </a:bodyPr>
          <a:lstStyle/>
          <a:p>
            <a:r>
              <a:rPr lang="fr-FR" b="1" dirty="0" smtClean="0"/>
              <a:t>Exercice d’évaluation et de micro-planification de la surveillance prénatale dans un CSB</a:t>
            </a:r>
            <a:endParaRPr lang="fr-FR" b="1"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1992</Words>
  <Application>Microsoft Office PowerPoint</Application>
  <PresentationFormat>Affichage à l'écran (4:3)</PresentationFormat>
  <Paragraphs>360</Paragraphs>
  <Slides>32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32</vt:i4>
      </vt:variant>
    </vt:vector>
  </HeadingPairs>
  <TitlesOfParts>
    <vt:vector size="39" baseType="lpstr">
      <vt:lpstr>Arial</vt:lpstr>
      <vt:lpstr>Arial Black</vt:lpstr>
      <vt:lpstr>Calibri</vt:lpstr>
      <vt:lpstr>Symbol</vt:lpstr>
      <vt:lpstr>Times New Roman</vt:lpstr>
      <vt:lpstr>Wingdings</vt:lpstr>
      <vt:lpstr>Thème Office</vt:lpstr>
      <vt:lpstr> Vèmes Journées Nationales de Santé de Base de Mahdia</vt:lpstr>
      <vt:lpstr>PLAN </vt:lpstr>
      <vt:lpstr>INTRODUCTION </vt:lpstr>
      <vt:lpstr>Définitions  </vt:lpstr>
      <vt:lpstr>OEMP : Présentation </vt:lpstr>
      <vt:lpstr>OEMP : Les étapes de l’évaluation </vt:lpstr>
      <vt:lpstr>OEMP : Les étapes de l’évaluation </vt:lpstr>
      <vt:lpstr>OEMP : Les étapes de l’évaluation </vt:lpstr>
      <vt:lpstr>Exercice d’évaluation et de micro-planification de la surveillance prénatale dans un CSB</vt:lpstr>
      <vt:lpstr>La première étape</vt:lpstr>
      <vt:lpstr>Calcul des données de base</vt:lpstr>
      <vt:lpstr>Calcul des données de base</vt:lpstr>
      <vt:lpstr>Calcul des données de base</vt:lpstr>
      <vt:lpstr>Calcul des données de base</vt:lpstr>
      <vt:lpstr>Calcul des données de base</vt:lpstr>
      <vt:lpstr>Calcul des données de base</vt:lpstr>
      <vt:lpstr>Calcul des données de base</vt:lpstr>
      <vt:lpstr>Calcul des données de base</vt:lpstr>
      <vt:lpstr>Calcul des données de base</vt:lpstr>
      <vt:lpstr>Calcul des données de base</vt:lpstr>
      <vt:lpstr>Les indicateurs</vt:lpstr>
      <vt:lpstr>Traçage de la courbe</vt:lpstr>
      <vt:lpstr>Etude de la courbe des performances de la surveillance prénatale</vt:lpstr>
      <vt:lpstr>Micro-plan des solutions correctrices</vt:lpstr>
      <vt:lpstr>Traçage de la courbe</vt:lpstr>
      <vt:lpstr>Traçage de la courbe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Lahouel Dell</dc:creator>
  <cp:lastModifiedBy>Lenovo</cp:lastModifiedBy>
  <cp:revision>73</cp:revision>
  <dcterms:created xsi:type="dcterms:W3CDTF">2017-04-04T17:38:03Z</dcterms:created>
  <dcterms:modified xsi:type="dcterms:W3CDTF">2017-04-11T20:06:40Z</dcterms:modified>
</cp:coreProperties>
</file>